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59" r:id="rId6"/>
    <p:sldId id="264" r:id="rId7"/>
    <p:sldId id="266" r:id="rId8"/>
    <p:sldId id="267" r:id="rId9"/>
    <p:sldId id="268" r:id="rId10"/>
    <p:sldId id="265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6.wmf"/><Relationship Id="rId7" Type="http://schemas.openxmlformats.org/officeDocument/2006/relationships/image" Target="../media/image2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21.wmf"/><Relationship Id="rId11" Type="http://schemas.openxmlformats.org/officeDocument/2006/relationships/image" Target="../media/image41.wmf"/><Relationship Id="rId5" Type="http://schemas.openxmlformats.org/officeDocument/2006/relationships/image" Target="../media/image20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5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56.wmf"/><Relationship Id="rId5" Type="http://schemas.openxmlformats.org/officeDocument/2006/relationships/image" Target="../media/image6.wmf"/><Relationship Id="rId10" Type="http://schemas.openxmlformats.org/officeDocument/2006/relationships/image" Target="../media/image55.wmf"/><Relationship Id="rId4" Type="http://schemas.openxmlformats.org/officeDocument/2006/relationships/image" Target="../media/image5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5550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1:01:03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12675 9586 36 0,'7'-5'18'0,"-14"-22"-9"0,11 19 18 16,-4-5-22-16,0-3 1 15,3 0 4-15,-3 0 1 16,-3 6-11-16,-1-1 0 16,-3 1 8-16,-4 4 1 15,-3 1-3-15,-3 5 0 16,-5 8-2-16,1 10 0 0,0 12-4 15,7-1 1-15,3 5-1 16,11 0 0-16,8 1-1 16,13-6 1-16,7-8-1 15,7-5 0-15,4 0 1 16,0-16 0-16,-4-8 0 16,-3-8 0-16,-4 5 0 15,-7-4 1-15,-7-9 0 16,-7 3 0-16,-10-1 0 15,-4 4 1-15,-7 5-2 16,-11 2 1-16,-3 8-1 16,0 3 1-16,-1 3-2 15,5 2 0-15,6-2-6 16,14 0 0-16,12-3-7 16,9-6 1-16,11-4-4 15,1-3 1-15,6-6 1 16,4 1 0-16,-1 2 6 15,-6 0 1-15,-4 8 11 0,-6 0 1 16,-5 8 5-16,-6 11 1 16,-4 10 1-16,-4 8 1 15,-3 3-2-15,0 5 1 16,4 2-6-16,-1 4 1 16,1 7-5-16,3 0 1 15,-3-10-6-15,-1-3 0 16,1-11-10-16,-1-5 0 0,1-7-2 15,-1-12 0-15</inkml:trace>
  <inkml:trace contextRef="#ctx0" brushRef="#br0" timeOffset="187.49">12890 9419 58 0,'0'8'29'0,"36"-21"-39"16,-22 13 59-16,7-5-50 15,7-1 1-15,7 1 0 16,8 2 0-16,2 3-1 16,1 0 0-16,-10-2-6 15,-5 4 1-15,-13 4-9 16,-11 2 0-16,-7 2-1 16,-11 6 1-16</inkml:trace>
  <inkml:trace contextRef="#ctx0" brushRef="#br0" timeOffset="328.12">13028 9615 46 0,'-32'16'23'0,"18"-29"-23"0,14 13 49 16,7-3-47-16,7 6 0 16,7-3 0-16,8-3 1 15,13-8-5-15,7 3 1 16,-3-2-3-16,7 2 0 16,0-3-12-16,-4 6 1 15</inkml:trace>
  <inkml:trace contextRef="#ctx0" brushRef="#br0" timeOffset="1187.51">10033 10364 47 0,'-28'-35'23'0,"17"4"-15"0,11 25 32 0,0 6-38 16,0-5 1-16,0-3 1 16,0 13 1-16,0 9-5 15,0 23 0-15,0 13 4 16,3 11 0-16,1 0-1 16,0-1 0-16,3 12-2 15,0-14 0-15,-4 6-1 16,4-14 0-16,-3-10-3 15,-1-6 1-15,-3-8-4 16,0-12 1-16,-3-12-2 16,-8-18 1-16,-6-15-2 15,-5-9 1-15,-2-21 1 16,2-18 1-16,1-3 3 16,4-3 0-16,6 11 4 15,11 10 1-15,11 9 1 16,6 5 1-16,8 2 0 15,3 8 1-15,8 9-1 16,6 9 0-16,7 9-2 0,1 11 0 16,-5 7-2-16,-6 0 0 15,-10 11 1-15,-12 3 1 16,-10 12 0-16,-10 4 0 16,-15 4 0-16,-10 1 1 15,-4-3-1-15,-3-5 1 16,3 0-3-16,0-9 0 15,4-1-2-15,3-9 1 16,8 0-3-16,3-2 1 0,7-3-7 16,7-1 1-16,7-4-10 15,7-3 0-15,7-3-2 16,7-7 1-16</inkml:trace>
  <inkml:trace contextRef="#ctx0" brushRef="#br0" timeOffset="1765.64">10498 10319 49 0,'0'2'24'0,"-10"-4"-24"15,6 4 47-15,1 4-44 16,-8 10 0-16,1 10 1 16,-5 3 0-16,5 13-5 15,-1 1 1-15,4 2 2 16,4-6 1-16,3-9-3 15,0-1 1-15,0-11 0 16,3 1 0-16,1-9-1 16,-1-7 1-16,1-14 0 0,-1-7 1 15,1-6-1-15,-1-16 1 16,1-2-2-16,3-6 1 16,4 3-1-16,-1 3 0 15,4 8 0-15,4 2 0 16,0 5 0-16,-1 9 0 15,1 10 0-15,-1 5 0 16,1 9 0-16,0-4 1 16,-4 9-1-16,-7-1 0 0,-4 6 1 15,-6 0 0-15,-4 0-1 16,-7 0 1-16,-7 0-1 16,-8 5 0-16,1 5 0 15,-4-7 1-15,4 0 0 16,3-6 0-16,4 3-1 15,7-3 0-15,7 0 0 16,4 3 1-16,10 0-1 16,14 0 0-16,7 2 0 15,0 1 0-15,4 2 0 16,-4-3 1-16,0-2-1 16,-3 0 1-16,-4-11-1 15,-3 1 1-15,-4 4-1 16,0-2 0-16,-3 0-4 15,-4-8 1-15,3 6-9 16,-3-6 1-16,-3 0-9 16,3-3 0-16</inkml:trace>
  <inkml:trace contextRef="#ctx0" brushRef="#br0" timeOffset="1984.4">10865 10377 34 0,'0'-21'17'0,"4"8"5"0,-4 13 18 15,0 2-36-15,0 9 0 16,-4 7 4-16,1 11 0 16,-4 6-9-16,0 2 0 0,0 3 5 15,3 2 1-15,4-8-2 16,0-7 0-16,4-3-5 16,-1-6 1-16,4-2-8 15,4-8 0-15,-1 0-10 16,1-6 1-16</inkml:trace>
  <inkml:trace contextRef="#ctx0" brushRef="#br0" timeOffset="2271.02">11063 10298 54 0,'-4'-6'27'0,"-6"1"-25"16,6 5 41-16,1 3-42 15,-1 5 0-15,4 7 1 16,0-1 0-16,4 4-2 15,6 6 0-15,4 2 2 16,4 6 1-16,3-5 0 16,0-3 0-16,1 2-1 15,-5-5 1-15,-3 3 0 16,-7 2 1-16,-7-2-1 0,-7 3 0 0,-3-11 0 16,-8 5 0-16,-7-8-1 15,1 3 0-15,-1-11-2 16,0 6 0-16,8-9-7 15,6-4 0-15,15-9-11 16,6-5 1-16,11-2-5 16,11-3 1-16</inkml:trace>
  <inkml:trace contextRef="#ctx0" brushRef="#br0" timeOffset="2781.05">11394 10673 62 0,'-17'19'31'0,"3"-14"-39"0,7-8 60 32,-7-23-48-32,-1-3 1 15,5-3 0-15,3-13 0 16,7 3-7-16,0-3 0 16,3 8 5-16,4-6 1 15,4 17-3-15,0 2 0 16,3 8 0-16,0 11 0 15,0 8-1-15,4 10 1 16,-1 11-1-16,4 7 1 16,0 14-1-1,-3-5 1-15,3 2-1 0,0-4 0 16,-6-7 0-16,-1-4 1 16,-4-3-1-16,1-11 1 15,3-8-1-15,-3-10 1 16,-1-11 0-16,1-5 0 15,3-16-1-15,0-6 1 16,0-2-1-16,0 0 1 16,0 11-1-16,4 5 0 15,0 5-1-15,-1 11 1 0,1 10 0 16,-1 14 1-16,1 10-1 16,0 13 1-16,-1 3-1 15,-3 6 1-15,1-4 0 16,-1 4 0-16,-4-17-1 15,1 1 1-15,-1 2-3 16,-2-16 0-16,-5 11-10 16,-3-14 0-16,0 6-10 15,-7-16 0-15</inkml:trace>
  <inkml:trace contextRef="#ctx0" brushRef="#br0" timeOffset="3468.56">9839 8684 54 0,'-25'-8'27'0,"11"5"-28"0,3 6 38 16,-10 7-36-16,-14 9 1 15,-15 15 2-15,-2 3 1 16,-19 14-4-16,-3 15 0 15,-4 21 4-15,-3 14 1 16,7 18-1-16,14 29 0 16,7 21-2-16,29 11 1 15,24 24-3-15,31-6 1 16,33 6-6-16,13-11 0 16,26-16-7-16,20-15 1 0,22-11-10 15,10-22 0-15</inkml:trace>
  <inkml:trace contextRef="#ctx0" brushRef="#br0" timeOffset="3952.95">13105 8488 57 0,'-10'0'28'0,"17"8"-27"0,0-8 46 0,4 5-42 16,10 11 0-16,18 16 4 15,10 13 0-15,11 23-9 16,21 28 0-16,14 39 8 15,8 29 0-15,-8 21-2 16,-11 27 0-16,-16 12-2 16,-26-1 1-16,-21-14-3 15,-14-21 0-15,-10 2-4 16,-19-29 0-16,-6-12-16 16,-11-14 1-16,-10-14-9 15,-7-23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7074-999C-4EE7-90C6-BE1936800C00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9972-4745-437B-B97E-28C3934F7F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1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6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76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32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67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6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27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85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90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85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9972-4745-437B-B97E-28C3934F7F5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62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F03DE0-8BAC-4CA6-9FB4-E2A12CF89239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96448-7EBB-408D-A11D-B47EC34E39A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9.bin"/><Relationship Id="rId4" Type="http://schemas.openxmlformats.org/officeDocument/2006/relationships/hyperlink" Target="http://www.bcmath.ca/" TargetMode="Externa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61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8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7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hyperlink" Target="http://www.bcmath.ca/" TargetMode="External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8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19" Type="http://schemas.openxmlformats.org/officeDocument/2006/relationships/customXml" Target="../ink/ink1.xm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8.bin"/><Relationship Id="rId22" Type="http://schemas.openxmlformats.org/officeDocument/2006/relationships/hyperlink" Target="http://www.bcmath.ca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39.bin"/><Relationship Id="rId26" Type="http://schemas.openxmlformats.org/officeDocument/2006/relationships/image" Target="../media/image40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9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22.wmf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34.wmf"/><Relationship Id="rId15" Type="http://schemas.openxmlformats.org/officeDocument/2006/relationships/image" Target="../media/image21.wmf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41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61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3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wmf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2.wmf"/><Relationship Id="rId15" Type="http://schemas.openxmlformats.org/officeDocument/2006/relationships/image" Target="../media/image6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62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8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647" y="3367972"/>
            <a:ext cx="6172200" cy="1083863"/>
          </a:xfrm>
        </p:spPr>
        <p:txBody>
          <a:bodyPr/>
          <a:lstStyle/>
          <a:p>
            <a:r>
              <a:rPr lang="en-CA" dirty="0"/>
              <a:t>Section 9.1 </a:t>
            </a:r>
            <a:br>
              <a:rPr lang="en-CA" dirty="0"/>
            </a:br>
            <a:r>
              <a:rPr lang="en-CA" dirty="0"/>
              <a:t>What is Volume?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4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8756D6B3-EB78-4F73-BA6D-78A9416E1750}"/>
              </a:ext>
            </a:extLst>
          </p:cNvPr>
          <p:cNvSpPr/>
          <p:nvPr/>
        </p:nvSpPr>
        <p:spPr>
          <a:xfrm>
            <a:off x="158166" y="931036"/>
            <a:ext cx="2140800" cy="1395250"/>
          </a:xfrm>
          <a:prstGeom prst="cube">
            <a:avLst>
              <a:gd name="adj" fmla="val 22638"/>
            </a:avLst>
          </a:prstGeom>
          <a:solidFill>
            <a:schemeClr val="accent2"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DCBA2E6-78B5-4703-90C8-D17BE807F272}"/>
              </a:ext>
            </a:extLst>
          </p:cNvPr>
          <p:cNvSpPr/>
          <p:nvPr/>
        </p:nvSpPr>
        <p:spPr>
          <a:xfrm>
            <a:off x="3074500" y="907497"/>
            <a:ext cx="2979684" cy="1395250"/>
          </a:xfrm>
          <a:prstGeom prst="cube">
            <a:avLst>
              <a:gd name="adj" fmla="val 80837"/>
            </a:avLst>
          </a:prstGeom>
          <a:solidFill>
            <a:srgbClr val="00B05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E8804B3-2722-4CA7-85A8-B84968209A5E}"/>
              </a:ext>
            </a:extLst>
          </p:cNvPr>
          <p:cNvSpPr/>
          <p:nvPr/>
        </p:nvSpPr>
        <p:spPr>
          <a:xfrm>
            <a:off x="6592841" y="794401"/>
            <a:ext cx="1700049" cy="1539768"/>
          </a:xfrm>
          <a:prstGeom prst="cube">
            <a:avLst>
              <a:gd name="adj" fmla="val 37334"/>
            </a:avLst>
          </a:prstGeom>
          <a:solidFill>
            <a:srgbClr val="FF000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C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112E60-A170-4093-8A19-40513AE2C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02454"/>
              </p:ext>
            </p:extLst>
          </p:nvPr>
        </p:nvGraphicFramePr>
        <p:xfrm>
          <a:off x="6974936" y="2305155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C220301-B062-4B6F-8080-2CE25FDEF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4936" y="2305155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162F6B-0B15-4540-BD44-40AD891CF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828064"/>
              </p:ext>
            </p:extLst>
          </p:nvPr>
        </p:nvGraphicFramePr>
        <p:xfrm>
          <a:off x="8092975" y="1935925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B123AAA-6BF8-4909-B329-840327341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2975" y="1935925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DB4856-EA4D-4C1D-B3CB-7CB73ED73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637034"/>
              </p:ext>
            </p:extLst>
          </p:nvPr>
        </p:nvGraphicFramePr>
        <p:xfrm>
          <a:off x="8347742" y="1096358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8ADCC0A-746B-443F-9FF1-E3DE8F293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47742" y="1096358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7A95FE2-1DAB-4EFF-8363-1D930A601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41859"/>
              </p:ext>
            </p:extLst>
          </p:nvPr>
        </p:nvGraphicFramePr>
        <p:xfrm>
          <a:off x="3544510" y="2305155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34E8E6-6596-4D57-8897-44D45EF0A3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4510" y="2305155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464C0D0-3A49-4D6D-AAD5-64D6169D5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577630"/>
              </p:ext>
            </p:extLst>
          </p:nvPr>
        </p:nvGraphicFramePr>
        <p:xfrm>
          <a:off x="5510492" y="1605723"/>
          <a:ext cx="796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368280" imgH="177480" progId="Equation.DSMT4">
                  <p:embed/>
                </p:oleObj>
              </mc:Choice>
              <mc:Fallback>
                <p:oleObj name="Equation" r:id="rId11" imgW="3682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3FB347D-CE23-4CD0-BBEA-185A885EB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0492" y="1605723"/>
                        <a:ext cx="7969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456C62C-8696-4A22-AA44-1FD986196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44561"/>
              </p:ext>
            </p:extLst>
          </p:nvPr>
        </p:nvGraphicFramePr>
        <p:xfrm>
          <a:off x="6054184" y="905089"/>
          <a:ext cx="534660" cy="31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203C7CA-43AF-4043-B084-1D051475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54184" y="905089"/>
                        <a:ext cx="534660" cy="31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C98CAEF-C65A-47DE-930F-09B903FAA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93398"/>
              </p:ext>
            </p:extLst>
          </p:nvPr>
        </p:nvGraphicFramePr>
        <p:xfrm>
          <a:off x="643432" y="2307727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2E3C497-EE9F-4C5D-BCFA-E4C4FC4D2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3432" y="2307727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F58FB65-BA7E-41E3-8C03-14074586C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299957"/>
              </p:ext>
            </p:extLst>
          </p:nvPr>
        </p:nvGraphicFramePr>
        <p:xfrm>
          <a:off x="2148475" y="2106553"/>
          <a:ext cx="6302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291960" imgH="177480" progId="Equation.DSMT4">
                  <p:embed/>
                </p:oleObj>
              </mc:Choice>
              <mc:Fallback>
                <p:oleObj name="Equation" r:id="rId17" imgW="29196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B7DA62-7A16-41BE-945D-F96DFF59F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48475" y="2106553"/>
                        <a:ext cx="6302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4859FF3-91EF-4A04-8C4A-D62BC9BEB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43081"/>
              </p:ext>
            </p:extLst>
          </p:nvPr>
        </p:nvGraphicFramePr>
        <p:xfrm>
          <a:off x="2273579" y="1217603"/>
          <a:ext cx="7667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62E4AE8-960A-49D2-A877-ED912825C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73579" y="1217603"/>
                        <a:ext cx="766762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82C33B5-77A6-4EB6-9404-FEEADE5C9E33}"/>
              </a:ext>
            </a:extLst>
          </p:cNvPr>
          <p:cNvSpPr txBox="1"/>
          <p:nvPr/>
        </p:nvSpPr>
        <p:spPr>
          <a:xfrm>
            <a:off x="4199376" y="1126152"/>
            <a:ext cx="60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209550"/>
            <a:ext cx="8477250" cy="1085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Ex: A triangular prism is placed on a rectangular prism as shown.  What is the volume of the combined structure?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8" y="995363"/>
            <a:ext cx="4238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CBF4F-BDFF-4600-B78C-58FBAAB40744}"/>
              </a:ext>
            </a:extLst>
          </p:cNvPr>
          <p:cNvSpPr txBox="1"/>
          <p:nvPr/>
        </p:nvSpPr>
        <p:spPr>
          <a:xfrm>
            <a:off x="4754880" y="1144693"/>
            <a:ext cx="386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solid can be split into two pieces.  A triangular prism at the top and a rectangular prism on the bottom.  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454FFD-145E-4003-8519-31F035D9E39E}"/>
              </a:ext>
            </a:extLst>
          </p:cNvPr>
          <p:cNvGrpSpPr/>
          <p:nvPr/>
        </p:nvGrpSpPr>
        <p:grpSpPr>
          <a:xfrm>
            <a:off x="596849" y="3560985"/>
            <a:ext cx="1615440" cy="1241901"/>
            <a:chOff x="4706939" y="1280795"/>
            <a:chExt cx="1615440" cy="1241901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A2D7F166-3AB5-4A15-8419-E96E5F577B02}"/>
                </a:ext>
              </a:extLst>
            </p:cNvPr>
            <p:cNvSpPr/>
            <p:nvPr/>
          </p:nvSpPr>
          <p:spPr>
            <a:xfrm>
              <a:off x="4706939" y="1620520"/>
              <a:ext cx="1076960" cy="90085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B43FF15-0F5F-4409-8E5D-70D3DAC78A67}"/>
                </a:ext>
              </a:extLst>
            </p:cNvPr>
            <p:cNvSpPr/>
            <p:nvPr/>
          </p:nvSpPr>
          <p:spPr>
            <a:xfrm>
              <a:off x="5245419" y="1289897"/>
              <a:ext cx="1076960" cy="900853"/>
            </a:xfrm>
            <a:prstGeom prst="triangle">
              <a:avLst/>
            </a:prstGeom>
            <a:noFill/>
            <a:ln w="38100">
              <a:solidFill>
                <a:schemeClr val="tx1"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5AE39E-589B-417C-B7BE-BD1A95E55234}"/>
                </a:ext>
              </a:extLst>
            </p:cNvPr>
            <p:cNvCxnSpPr>
              <a:stCxn id="2" idx="4"/>
              <a:endCxn id="6" idx="4"/>
            </p:cNvCxnSpPr>
            <p:nvPr/>
          </p:nvCxnSpPr>
          <p:spPr>
            <a:xfrm flipV="1">
              <a:off x="5783899" y="2190750"/>
              <a:ext cx="538480" cy="3306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140824-2FAA-40C1-9B7E-2315CFF8FA0D}"/>
                </a:ext>
              </a:extLst>
            </p:cNvPr>
            <p:cNvCxnSpPr/>
            <p:nvPr/>
          </p:nvCxnSpPr>
          <p:spPr>
            <a:xfrm flipV="1">
              <a:off x="5245419" y="1289897"/>
              <a:ext cx="538480" cy="3306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D1A10EC-65E3-48A2-B0D1-31DB5808E68A}"/>
                </a:ext>
              </a:extLst>
            </p:cNvPr>
            <p:cNvCxnSpPr/>
            <p:nvPr/>
          </p:nvCxnSpPr>
          <p:spPr>
            <a:xfrm flipV="1">
              <a:off x="4706939" y="2192073"/>
              <a:ext cx="538480" cy="330623"/>
            </a:xfrm>
            <a:prstGeom prst="line">
              <a:avLst/>
            </a:prstGeom>
            <a:ln w="38100">
              <a:solidFill>
                <a:schemeClr val="tx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D1F0EC-9313-4ED9-B18F-6EABA36D788C}"/>
                </a:ext>
              </a:extLst>
            </p:cNvPr>
            <p:cNvCxnSpPr>
              <a:cxnSpLocks/>
              <a:endCxn id="6" idx="4"/>
            </p:cNvCxnSpPr>
            <p:nvPr/>
          </p:nvCxnSpPr>
          <p:spPr>
            <a:xfrm>
              <a:off x="5782786" y="1280795"/>
              <a:ext cx="539593" cy="9099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0" name="Group 25599">
            <a:extLst>
              <a:ext uri="{FF2B5EF4-FFF2-40B4-BE49-F238E27FC236}">
                <a16:creationId xmlns:a16="http://schemas.microsoft.com/office/drawing/2014/main" id="{ECB1CB85-14FC-4726-8218-5D64200C7CE5}"/>
              </a:ext>
            </a:extLst>
          </p:cNvPr>
          <p:cNvGrpSpPr/>
          <p:nvPr/>
        </p:nvGrpSpPr>
        <p:grpSpPr>
          <a:xfrm>
            <a:off x="3852781" y="3605340"/>
            <a:ext cx="2659753" cy="1215813"/>
            <a:chOff x="2918722" y="4142959"/>
            <a:chExt cx="2659753" cy="12158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A59199-8BCB-4130-87F0-698E71C5A2B7}"/>
                </a:ext>
              </a:extLst>
            </p:cNvPr>
            <p:cNvSpPr/>
            <p:nvPr/>
          </p:nvSpPr>
          <p:spPr>
            <a:xfrm>
              <a:off x="2918722" y="4713189"/>
              <a:ext cx="1957494" cy="6299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6AB514-FE98-4198-A20E-75FC15D8201E}"/>
                </a:ext>
              </a:extLst>
            </p:cNvPr>
            <p:cNvSpPr/>
            <p:nvPr/>
          </p:nvSpPr>
          <p:spPr>
            <a:xfrm>
              <a:off x="3620981" y="4142959"/>
              <a:ext cx="1957494" cy="629920"/>
            </a:xfrm>
            <a:prstGeom prst="rect">
              <a:avLst/>
            </a:prstGeom>
            <a:noFill/>
            <a:ln w="28575"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4BE2C7-3BED-4506-B0DB-FBC15ECE6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722" y="4142959"/>
              <a:ext cx="702259" cy="570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A70541-302A-4CCF-A3D4-E40F248D1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722" y="4785900"/>
              <a:ext cx="702416" cy="557209"/>
            </a:xfrm>
            <a:prstGeom prst="line">
              <a:avLst/>
            </a:prstGeom>
            <a:ln>
              <a:solidFill>
                <a:schemeClr val="tx1"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ED24BE-4D4A-4969-BE3C-04C0EC467E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6216" y="4154556"/>
              <a:ext cx="702259" cy="570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C75677-D6C1-46DF-8260-AF1F349A3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6216" y="4788542"/>
              <a:ext cx="702259" cy="570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416BBB-EC5D-4837-9E29-97054FF506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475" y="4154556"/>
              <a:ext cx="0" cy="570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25711C-1AE6-4E53-9A6A-E5A7EBE806F6}"/>
                </a:ext>
              </a:extLst>
            </p:cNvPr>
            <p:cNvCxnSpPr>
              <a:cxnSpLocks/>
            </p:cNvCxnSpPr>
            <p:nvPr/>
          </p:nvCxnSpPr>
          <p:spPr>
            <a:xfrm>
              <a:off x="3620981" y="4154556"/>
              <a:ext cx="19574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AEB4023-104C-4B6D-A499-829D954B0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61161"/>
              </p:ext>
            </p:extLst>
          </p:nvPr>
        </p:nvGraphicFramePr>
        <p:xfrm>
          <a:off x="523875" y="5108575"/>
          <a:ext cx="13843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6ACF6BD-0ACE-49AC-9B3A-F2201599A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5108575"/>
                        <a:ext cx="13843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16AAF8F-8E86-4B76-B4E7-E38D2C882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27912"/>
              </p:ext>
            </p:extLst>
          </p:nvPr>
        </p:nvGraphicFramePr>
        <p:xfrm>
          <a:off x="513029" y="5585934"/>
          <a:ext cx="1244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AEB4023-104C-4B6D-A499-829D954B0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029" y="5585934"/>
                        <a:ext cx="12446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27E4E83-73C1-4569-A233-CB591DD98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69117"/>
              </p:ext>
            </p:extLst>
          </p:nvPr>
        </p:nvGraphicFramePr>
        <p:xfrm>
          <a:off x="3819525" y="5024438"/>
          <a:ext cx="14525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AEB4023-104C-4B6D-A499-829D954B0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9525" y="5024438"/>
                        <a:ext cx="145256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4B14A40-211A-4A59-8844-5CFD059EE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55390"/>
              </p:ext>
            </p:extLst>
          </p:nvPr>
        </p:nvGraphicFramePr>
        <p:xfrm>
          <a:off x="3819525" y="5500688"/>
          <a:ext cx="12906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1" imgW="711000" imgH="241200" progId="Equation.DSMT4">
                  <p:embed/>
                </p:oleObj>
              </mc:Choice>
              <mc:Fallback>
                <p:oleObj name="Equation" r:id="rId11" imgW="711000" imgH="2412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16AAF8F-8E86-4B76-B4E7-E38D2C882C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9525" y="5500688"/>
                        <a:ext cx="12906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69716AB-D6D0-4E3D-9609-953886228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472505"/>
              </p:ext>
            </p:extLst>
          </p:nvPr>
        </p:nvGraphicFramePr>
        <p:xfrm>
          <a:off x="1417798" y="6047360"/>
          <a:ext cx="2489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3" imgW="1371600" imgH="241200" progId="Equation.DSMT4">
                  <p:embed/>
                </p:oleObj>
              </mc:Choice>
              <mc:Fallback>
                <p:oleObj name="Equation" r:id="rId13" imgW="1371600" imgH="2412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16AAF8F-8E86-4B76-B4E7-E38D2C882C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7798" y="6047360"/>
                        <a:ext cx="24892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F9DF578-E957-43A3-BF34-63AB7EFD2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13520"/>
              </p:ext>
            </p:extLst>
          </p:nvPr>
        </p:nvGraphicFramePr>
        <p:xfrm>
          <a:off x="1440764" y="6489425"/>
          <a:ext cx="1543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5" imgW="850680" imgH="241200" progId="Equation.DSMT4">
                  <p:embed/>
                </p:oleObj>
              </mc:Choice>
              <mc:Fallback>
                <p:oleObj name="Equation" r:id="rId15" imgW="850680" imgH="2412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169716AB-D6D0-4E3D-9609-953886228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40764" y="6489425"/>
                        <a:ext cx="15430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15F8814-B5E9-4F4C-B3E4-A29762FE3A61}"/>
              </a:ext>
            </a:extLst>
          </p:cNvPr>
          <p:cNvSpPr txBox="1"/>
          <p:nvPr/>
        </p:nvSpPr>
        <p:spPr>
          <a:xfrm>
            <a:off x="3906998" y="6266435"/>
            <a:ext cx="444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volume of the prism is 84 cm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73B0-ABB0-48E8-8193-74734DAB3B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1144" y="184573"/>
            <a:ext cx="8385176" cy="86819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A water tank is 50cm by 50cm by 1.5m.  How many litres of water can you store inside?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D9660-79F4-4658-A2D3-9C2199F27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4" y="1052766"/>
            <a:ext cx="2587203" cy="28014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15C4FD-3264-4735-BCB6-55AFE758D233}"/>
              </a:ext>
            </a:extLst>
          </p:cNvPr>
          <p:cNvSpPr txBox="1">
            <a:spLocks/>
          </p:cNvSpPr>
          <p:nvPr/>
        </p:nvSpPr>
        <p:spPr>
          <a:xfrm>
            <a:off x="3068316" y="1151208"/>
            <a:ext cx="5709920" cy="14158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a) 101.5 Litres                b) 2500 Litres</a:t>
            </a:r>
          </a:p>
          <a:p>
            <a:pPr marL="0" indent="0">
              <a:buFont typeface="Wingdings"/>
              <a:buNone/>
            </a:pPr>
            <a:r>
              <a:rPr lang="en-CA" dirty="0"/>
              <a:t>c) 3750 Litres                 d) 250 Litres</a:t>
            </a:r>
          </a:p>
          <a:p>
            <a:pPr marL="0" indent="0">
              <a:buFont typeface="Wingdings"/>
              <a:buNone/>
            </a:pPr>
            <a:r>
              <a:rPr lang="en-CA" dirty="0"/>
              <a:t>e) 375 Litres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0FEB2-769E-42A4-8C46-6E14A50FC342}"/>
              </a:ext>
            </a:extLst>
          </p:cNvPr>
          <p:cNvSpPr txBox="1"/>
          <p:nvPr/>
        </p:nvSpPr>
        <p:spPr>
          <a:xfrm>
            <a:off x="3068316" y="2832355"/>
            <a:ext cx="444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Step 1: Get all the dimensions in “cm”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60B75-936A-42D3-AA2C-02B8C9AB7AE3}"/>
              </a:ext>
            </a:extLst>
          </p:cNvPr>
          <p:cNvSpPr txBox="1"/>
          <p:nvPr/>
        </p:nvSpPr>
        <p:spPr>
          <a:xfrm>
            <a:off x="3068316" y="3377608"/>
            <a:ext cx="188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Length = 50cm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AB29D-9EA1-4BA2-BE82-6C587BC891E4}"/>
              </a:ext>
            </a:extLst>
          </p:cNvPr>
          <p:cNvSpPr txBox="1"/>
          <p:nvPr/>
        </p:nvSpPr>
        <p:spPr>
          <a:xfrm>
            <a:off x="5042740" y="3377608"/>
            <a:ext cx="188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Width = 50cm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531A2-50A9-4D1F-AD7B-7685312B4B9D}"/>
              </a:ext>
            </a:extLst>
          </p:cNvPr>
          <p:cNvSpPr txBox="1"/>
          <p:nvPr/>
        </p:nvSpPr>
        <p:spPr>
          <a:xfrm>
            <a:off x="7017164" y="3377608"/>
            <a:ext cx="188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Height = 150cm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5E410-CC51-471A-94F1-B7EEA4DBF724}"/>
              </a:ext>
            </a:extLst>
          </p:cNvPr>
          <p:cNvSpPr txBox="1"/>
          <p:nvPr/>
        </p:nvSpPr>
        <p:spPr>
          <a:xfrm>
            <a:off x="3010743" y="3922861"/>
            <a:ext cx="548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Step 2: Get the volume of the rectangular prism by multiplying the H x L x W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CBE70D0-9AE7-42D5-A6B4-2ADD7C255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21409"/>
              </p:ext>
            </p:extLst>
          </p:nvPr>
        </p:nvGraphicFramePr>
        <p:xfrm>
          <a:off x="3068316" y="4680797"/>
          <a:ext cx="30686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1688760" imgH="177480" progId="Equation.DSMT4">
                  <p:embed/>
                </p:oleObj>
              </mc:Choice>
              <mc:Fallback>
                <p:oleObj name="Equation" r:id="rId5" imgW="168876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AEB4023-104C-4B6D-A499-829D954B0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8316" y="4680797"/>
                        <a:ext cx="3068638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50FD199-AA34-410D-94CD-8F2FEFDA1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47096"/>
              </p:ext>
            </p:extLst>
          </p:nvPr>
        </p:nvGraphicFramePr>
        <p:xfrm>
          <a:off x="3099119" y="5059104"/>
          <a:ext cx="2052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7" imgW="1130040" imgH="228600" progId="Equation.DSMT4">
                  <p:embed/>
                </p:oleObj>
              </mc:Choice>
              <mc:Fallback>
                <p:oleObj name="Equation" r:id="rId7" imgW="11300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CBE70D0-9AE7-42D5-A6B4-2ADD7C255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9119" y="5059104"/>
                        <a:ext cx="2052637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E2366D6-2D5C-46E7-BF35-46DAB31E037D}"/>
              </a:ext>
            </a:extLst>
          </p:cNvPr>
          <p:cNvSpPr txBox="1"/>
          <p:nvPr/>
        </p:nvSpPr>
        <p:spPr>
          <a:xfrm>
            <a:off x="167634" y="5435902"/>
            <a:ext cx="548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Step 3: Convert cm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  <a:r>
              <a:rPr lang="en-CA" dirty="0">
                <a:solidFill>
                  <a:srgbClr val="FF0000"/>
                </a:solidFill>
              </a:rPr>
              <a:t> to ml.   1cm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  <a:r>
              <a:rPr lang="en-CA" dirty="0">
                <a:solidFill>
                  <a:srgbClr val="FF0000"/>
                </a:solidFill>
              </a:rPr>
              <a:t> equals 1ml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6BCAF1-CBCB-4BDC-900E-15A8D0003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26610"/>
              </p:ext>
            </p:extLst>
          </p:nvPr>
        </p:nvGraphicFramePr>
        <p:xfrm>
          <a:off x="5294950" y="5426075"/>
          <a:ext cx="19605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9" imgW="1079280" imgH="203040" progId="Equation.DSMT4">
                  <p:embed/>
                </p:oleObj>
              </mc:Choice>
              <mc:Fallback>
                <p:oleObj name="Equation" r:id="rId9" imgW="10792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50FD199-AA34-410D-94CD-8F2FEFDA1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4950" y="5426075"/>
                        <a:ext cx="196056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76FCB94-5C28-42A2-8F1A-89628815FA10}"/>
              </a:ext>
            </a:extLst>
          </p:cNvPr>
          <p:cNvSpPr txBox="1"/>
          <p:nvPr/>
        </p:nvSpPr>
        <p:spPr>
          <a:xfrm>
            <a:off x="164247" y="5906646"/>
            <a:ext cx="565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Step 4: Convert ml to Litres. 1000 ml equals 1Litre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So divide your answer in ml by 1000 to get your answer in Litres 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723B259-BF21-4A2A-8AF9-CF916BF57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33600"/>
              </p:ext>
            </p:extLst>
          </p:nvPr>
        </p:nvGraphicFramePr>
        <p:xfrm>
          <a:off x="5779560" y="6157808"/>
          <a:ext cx="1776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1" imgW="977760" imgH="203040" progId="Equation.DSMT4">
                  <p:embed/>
                </p:oleObj>
              </mc:Choice>
              <mc:Fallback>
                <p:oleObj name="Equation" r:id="rId11" imgW="9777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26BCAF1-CBCB-4BDC-900E-15A8D0003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9560" y="6157808"/>
                        <a:ext cx="17764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0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67958"/>
            <a:ext cx="7467600" cy="715962"/>
          </a:xfrm>
        </p:spPr>
        <p:txBody>
          <a:bodyPr/>
          <a:lstStyle/>
          <a:p>
            <a:r>
              <a:rPr lang="en-CA" dirty="0"/>
              <a:t>I) Volume of 3D Solids: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05840"/>
            <a:ext cx="8229600" cy="4495800"/>
          </a:xfrm>
        </p:spPr>
        <p:txBody>
          <a:bodyPr>
            <a:normAutofit/>
          </a:bodyPr>
          <a:lstStyle/>
          <a:p>
            <a:r>
              <a:rPr lang="en-CA" dirty="0"/>
              <a:t>The volume of a 3D solid is the amount of space inside</a:t>
            </a:r>
          </a:p>
          <a:p>
            <a:r>
              <a:rPr lang="en-CA" dirty="0"/>
              <a:t>For instance, if we have a cup, the volume is the amount of water inside</a:t>
            </a:r>
          </a:p>
          <a:p>
            <a:r>
              <a:rPr lang="en-CA" dirty="0"/>
              <a:t>There are many </a:t>
            </a:r>
            <a:r>
              <a:rPr lang="en-CA" i="1" dirty="0"/>
              <a:t>real world</a:t>
            </a:r>
            <a:r>
              <a:rPr lang="en-CA" dirty="0"/>
              <a:t> applications with Volume</a:t>
            </a:r>
          </a:p>
          <a:p>
            <a:r>
              <a:rPr lang="en-CA" dirty="0"/>
              <a:t>Amount of liquid in a container, pool, or bucket</a:t>
            </a:r>
          </a:p>
          <a:p>
            <a:r>
              <a:rPr lang="en-CA" dirty="0"/>
              <a:t>Liquid can be measured in Litres and ml</a:t>
            </a:r>
          </a:p>
          <a:p>
            <a:r>
              <a:rPr lang="en-CA" dirty="0"/>
              <a:t>Volume can be measured in: mm</a:t>
            </a:r>
            <a:r>
              <a:rPr lang="en-CA" baseline="30000" dirty="0"/>
              <a:t>3</a:t>
            </a:r>
            <a:r>
              <a:rPr lang="en-CA" dirty="0"/>
              <a:t> ,cm</a:t>
            </a:r>
            <a:r>
              <a:rPr lang="en-CA" baseline="30000" dirty="0"/>
              <a:t>3</a:t>
            </a:r>
            <a:r>
              <a:rPr lang="en-CA" dirty="0"/>
              <a:t>, or m</a:t>
            </a:r>
            <a:r>
              <a:rPr lang="en-CA" baseline="30000" dirty="0"/>
              <a:t>3</a:t>
            </a:r>
          </a:p>
          <a:p>
            <a:r>
              <a:rPr lang="en-CA" dirty="0"/>
              <a:t>Conversion: 1cm</a:t>
            </a:r>
            <a:r>
              <a:rPr lang="en-CA" baseline="30000" dirty="0"/>
              <a:t>3</a:t>
            </a:r>
            <a:r>
              <a:rPr lang="en-CA" dirty="0"/>
              <a:t> = to 1ml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4034768"/>
            <a:ext cx="4465319" cy="266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219" y="3798570"/>
            <a:ext cx="314122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373" y="4099560"/>
            <a:ext cx="1885949" cy="26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1883" y="3358515"/>
            <a:ext cx="12096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7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CA" dirty="0"/>
              <a:t>Volume of a Box: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" y="914400"/>
            <a:ext cx="8884920" cy="1036320"/>
          </a:xfrm>
        </p:spPr>
        <p:txBody>
          <a:bodyPr/>
          <a:lstStyle/>
          <a:p>
            <a:pPr>
              <a:buNone/>
            </a:pPr>
            <a:r>
              <a:rPr lang="en-CA" dirty="0"/>
              <a:t>Suppose you have a bin that measures 3cm by 4cm with a height of 5cm, how many 1cm</a:t>
            </a:r>
            <a:r>
              <a:rPr lang="en-CA" baseline="30000" dirty="0"/>
              <a:t>3</a:t>
            </a:r>
            <a:r>
              <a:rPr lang="en-CA" dirty="0"/>
              <a:t> boxes can you fit inside?</a:t>
            </a:r>
          </a:p>
        </p:txBody>
      </p:sp>
      <p:sp>
        <p:nvSpPr>
          <p:cNvPr id="5" name="Cube 4"/>
          <p:cNvSpPr/>
          <p:nvPr/>
        </p:nvSpPr>
        <p:spPr>
          <a:xfrm>
            <a:off x="5425440" y="47548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ube 5"/>
          <p:cNvSpPr/>
          <p:nvPr/>
        </p:nvSpPr>
        <p:spPr>
          <a:xfrm>
            <a:off x="5120640" y="50596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ube 6"/>
          <p:cNvSpPr/>
          <p:nvPr/>
        </p:nvSpPr>
        <p:spPr>
          <a:xfrm>
            <a:off x="4815840" y="53644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ube 7"/>
          <p:cNvSpPr/>
          <p:nvPr/>
        </p:nvSpPr>
        <p:spPr>
          <a:xfrm>
            <a:off x="6035040" y="47548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ube 8"/>
          <p:cNvSpPr/>
          <p:nvPr/>
        </p:nvSpPr>
        <p:spPr>
          <a:xfrm>
            <a:off x="5730240" y="50596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ube 9"/>
          <p:cNvSpPr/>
          <p:nvPr/>
        </p:nvSpPr>
        <p:spPr>
          <a:xfrm>
            <a:off x="5425440" y="53644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ube 10"/>
          <p:cNvSpPr/>
          <p:nvPr/>
        </p:nvSpPr>
        <p:spPr>
          <a:xfrm>
            <a:off x="6644640" y="47548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ube 11"/>
          <p:cNvSpPr/>
          <p:nvPr/>
        </p:nvSpPr>
        <p:spPr>
          <a:xfrm>
            <a:off x="6339840" y="50596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ube 12"/>
          <p:cNvSpPr/>
          <p:nvPr/>
        </p:nvSpPr>
        <p:spPr>
          <a:xfrm>
            <a:off x="6035040" y="53644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ube 13"/>
          <p:cNvSpPr/>
          <p:nvPr/>
        </p:nvSpPr>
        <p:spPr>
          <a:xfrm>
            <a:off x="7254240" y="47548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ube 14"/>
          <p:cNvSpPr/>
          <p:nvPr/>
        </p:nvSpPr>
        <p:spPr>
          <a:xfrm>
            <a:off x="6949440" y="50596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ube 15"/>
          <p:cNvSpPr/>
          <p:nvPr/>
        </p:nvSpPr>
        <p:spPr>
          <a:xfrm>
            <a:off x="6644640" y="536448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5590539" y="6189980"/>
          <a:ext cx="831669" cy="48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304560" imgH="177480" progId="Equation.BREE4">
                  <p:embed/>
                </p:oleObj>
              </mc:Choice>
              <mc:Fallback>
                <p:oleObj name="Equation" r:id="rId4" imgW="304560" imgH="177480" progId="Equation.BREE4">
                  <p:embed/>
                  <p:pic>
                    <p:nvPicPr>
                      <p:cNvPr id="89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539" y="6189980"/>
                        <a:ext cx="831669" cy="485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7726998" y="5717223"/>
          <a:ext cx="7953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291960" imgH="177480" progId="Equation.BREE4">
                  <p:embed/>
                </p:oleObj>
              </mc:Choice>
              <mc:Fallback>
                <p:oleObj name="Equation" r:id="rId6" imgW="291960" imgH="177480" progId="Equation.BREE4">
                  <p:embed/>
                  <p:pic>
                    <p:nvPicPr>
                      <p:cNvPr id="9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998" y="5717223"/>
                        <a:ext cx="7953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/>
        </p:nvGraphicFramePr>
        <p:xfrm>
          <a:off x="8135303" y="3647123"/>
          <a:ext cx="7953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291960" imgH="164880" progId="Equation.BREE4">
                  <p:embed/>
                </p:oleObj>
              </mc:Choice>
              <mc:Fallback>
                <p:oleObj name="Equation" r:id="rId8" imgW="291960" imgH="164880" progId="Equation.BREE4">
                  <p:embed/>
                  <p:pic>
                    <p:nvPicPr>
                      <p:cNvPr id="91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303" y="3647123"/>
                        <a:ext cx="7953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Connector 92"/>
          <p:cNvCxnSpPr/>
          <p:nvPr/>
        </p:nvCxnSpPr>
        <p:spPr>
          <a:xfrm>
            <a:off x="5715000" y="2270760"/>
            <a:ext cx="0" cy="3108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785360" y="5364480"/>
            <a:ext cx="929640" cy="929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730240" y="5364480"/>
            <a:ext cx="2407920" cy="15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ube 98"/>
          <p:cNvSpPr/>
          <p:nvPr/>
        </p:nvSpPr>
        <p:spPr>
          <a:xfrm>
            <a:off x="5425440" y="41300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Cube 99"/>
          <p:cNvSpPr/>
          <p:nvPr/>
        </p:nvSpPr>
        <p:spPr>
          <a:xfrm>
            <a:off x="5120640" y="44348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Cube 100"/>
          <p:cNvSpPr/>
          <p:nvPr/>
        </p:nvSpPr>
        <p:spPr>
          <a:xfrm>
            <a:off x="4815840" y="47396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Cube 101"/>
          <p:cNvSpPr/>
          <p:nvPr/>
        </p:nvSpPr>
        <p:spPr>
          <a:xfrm>
            <a:off x="6035040" y="41300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Cube 102"/>
          <p:cNvSpPr/>
          <p:nvPr/>
        </p:nvSpPr>
        <p:spPr>
          <a:xfrm>
            <a:off x="5730240" y="44348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Cube 103"/>
          <p:cNvSpPr/>
          <p:nvPr/>
        </p:nvSpPr>
        <p:spPr>
          <a:xfrm>
            <a:off x="5425440" y="47396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Cube 104"/>
          <p:cNvSpPr/>
          <p:nvPr/>
        </p:nvSpPr>
        <p:spPr>
          <a:xfrm>
            <a:off x="6644640" y="41300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Cube 105"/>
          <p:cNvSpPr/>
          <p:nvPr/>
        </p:nvSpPr>
        <p:spPr>
          <a:xfrm>
            <a:off x="6339840" y="44348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Cube 106"/>
          <p:cNvSpPr/>
          <p:nvPr/>
        </p:nvSpPr>
        <p:spPr>
          <a:xfrm>
            <a:off x="6035040" y="47396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Cube 107"/>
          <p:cNvSpPr/>
          <p:nvPr/>
        </p:nvSpPr>
        <p:spPr>
          <a:xfrm>
            <a:off x="7254240" y="41300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Cube 108"/>
          <p:cNvSpPr/>
          <p:nvPr/>
        </p:nvSpPr>
        <p:spPr>
          <a:xfrm>
            <a:off x="6949440" y="44348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Cube 109"/>
          <p:cNvSpPr/>
          <p:nvPr/>
        </p:nvSpPr>
        <p:spPr>
          <a:xfrm>
            <a:off x="6644640" y="4739640"/>
            <a:ext cx="914400" cy="914400"/>
          </a:xfrm>
          <a:prstGeom prst="cube">
            <a:avLst>
              <a:gd name="adj" fmla="val 33543"/>
            </a:avLst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Cube 110"/>
          <p:cNvSpPr/>
          <p:nvPr/>
        </p:nvSpPr>
        <p:spPr>
          <a:xfrm>
            <a:off x="5425440" y="35052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Cube 111"/>
          <p:cNvSpPr/>
          <p:nvPr/>
        </p:nvSpPr>
        <p:spPr>
          <a:xfrm>
            <a:off x="5120640" y="38100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Cube 112"/>
          <p:cNvSpPr/>
          <p:nvPr/>
        </p:nvSpPr>
        <p:spPr>
          <a:xfrm>
            <a:off x="4815840" y="41148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Cube 113"/>
          <p:cNvSpPr/>
          <p:nvPr/>
        </p:nvSpPr>
        <p:spPr>
          <a:xfrm>
            <a:off x="6035040" y="35052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Cube 114"/>
          <p:cNvSpPr/>
          <p:nvPr/>
        </p:nvSpPr>
        <p:spPr>
          <a:xfrm>
            <a:off x="5730240" y="38100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Cube 115"/>
          <p:cNvSpPr/>
          <p:nvPr/>
        </p:nvSpPr>
        <p:spPr>
          <a:xfrm>
            <a:off x="5425440" y="41148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Cube 116"/>
          <p:cNvSpPr/>
          <p:nvPr/>
        </p:nvSpPr>
        <p:spPr>
          <a:xfrm>
            <a:off x="6644640" y="35052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Cube 117"/>
          <p:cNvSpPr/>
          <p:nvPr/>
        </p:nvSpPr>
        <p:spPr>
          <a:xfrm>
            <a:off x="6339840" y="38100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Cube 118"/>
          <p:cNvSpPr/>
          <p:nvPr/>
        </p:nvSpPr>
        <p:spPr>
          <a:xfrm>
            <a:off x="6035040" y="41148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Cube 119"/>
          <p:cNvSpPr/>
          <p:nvPr/>
        </p:nvSpPr>
        <p:spPr>
          <a:xfrm>
            <a:off x="7254240" y="35052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Cube 120"/>
          <p:cNvSpPr/>
          <p:nvPr/>
        </p:nvSpPr>
        <p:spPr>
          <a:xfrm>
            <a:off x="6949440" y="38100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Cube 121"/>
          <p:cNvSpPr/>
          <p:nvPr/>
        </p:nvSpPr>
        <p:spPr>
          <a:xfrm>
            <a:off x="6644640" y="4114800"/>
            <a:ext cx="914400" cy="914400"/>
          </a:xfrm>
          <a:prstGeom prst="cube">
            <a:avLst>
              <a:gd name="adj" fmla="val 33543"/>
            </a:avLst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Cube 122"/>
          <p:cNvSpPr/>
          <p:nvPr/>
        </p:nvSpPr>
        <p:spPr>
          <a:xfrm>
            <a:off x="5425440" y="28803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Cube 123"/>
          <p:cNvSpPr/>
          <p:nvPr/>
        </p:nvSpPr>
        <p:spPr>
          <a:xfrm>
            <a:off x="5120640" y="31851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Cube 124"/>
          <p:cNvSpPr/>
          <p:nvPr/>
        </p:nvSpPr>
        <p:spPr>
          <a:xfrm>
            <a:off x="4815840" y="34899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Cube 125"/>
          <p:cNvSpPr/>
          <p:nvPr/>
        </p:nvSpPr>
        <p:spPr>
          <a:xfrm>
            <a:off x="6035040" y="28803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Cube 126"/>
          <p:cNvSpPr/>
          <p:nvPr/>
        </p:nvSpPr>
        <p:spPr>
          <a:xfrm>
            <a:off x="5730240" y="31851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Cube 127"/>
          <p:cNvSpPr/>
          <p:nvPr/>
        </p:nvSpPr>
        <p:spPr>
          <a:xfrm>
            <a:off x="5425440" y="34899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Cube 128"/>
          <p:cNvSpPr/>
          <p:nvPr/>
        </p:nvSpPr>
        <p:spPr>
          <a:xfrm>
            <a:off x="6644640" y="28803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Cube 129"/>
          <p:cNvSpPr/>
          <p:nvPr/>
        </p:nvSpPr>
        <p:spPr>
          <a:xfrm>
            <a:off x="6339840" y="31851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Cube 130"/>
          <p:cNvSpPr/>
          <p:nvPr/>
        </p:nvSpPr>
        <p:spPr>
          <a:xfrm>
            <a:off x="6035040" y="34899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Cube 131"/>
          <p:cNvSpPr/>
          <p:nvPr/>
        </p:nvSpPr>
        <p:spPr>
          <a:xfrm>
            <a:off x="7254240" y="28803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Cube 132"/>
          <p:cNvSpPr/>
          <p:nvPr/>
        </p:nvSpPr>
        <p:spPr>
          <a:xfrm>
            <a:off x="6949440" y="31851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Cube 133"/>
          <p:cNvSpPr/>
          <p:nvPr/>
        </p:nvSpPr>
        <p:spPr>
          <a:xfrm>
            <a:off x="6644640" y="3489960"/>
            <a:ext cx="914400" cy="914400"/>
          </a:xfrm>
          <a:prstGeom prst="cube">
            <a:avLst>
              <a:gd name="adj" fmla="val 33543"/>
            </a:avLst>
          </a:prstGeom>
          <a:solidFill>
            <a:srgbClr val="FFC0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Cube 134"/>
          <p:cNvSpPr/>
          <p:nvPr/>
        </p:nvSpPr>
        <p:spPr>
          <a:xfrm>
            <a:off x="5425440" y="22555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Cube 135"/>
          <p:cNvSpPr/>
          <p:nvPr/>
        </p:nvSpPr>
        <p:spPr>
          <a:xfrm>
            <a:off x="5120640" y="25603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Cube 136"/>
          <p:cNvSpPr/>
          <p:nvPr/>
        </p:nvSpPr>
        <p:spPr>
          <a:xfrm>
            <a:off x="4815840" y="28651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Cube 137"/>
          <p:cNvSpPr/>
          <p:nvPr/>
        </p:nvSpPr>
        <p:spPr>
          <a:xfrm>
            <a:off x="6035040" y="22555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Cube 138"/>
          <p:cNvSpPr/>
          <p:nvPr/>
        </p:nvSpPr>
        <p:spPr>
          <a:xfrm>
            <a:off x="5730240" y="25603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Cube 139"/>
          <p:cNvSpPr/>
          <p:nvPr/>
        </p:nvSpPr>
        <p:spPr>
          <a:xfrm>
            <a:off x="5425440" y="28651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Cube 140"/>
          <p:cNvSpPr/>
          <p:nvPr/>
        </p:nvSpPr>
        <p:spPr>
          <a:xfrm>
            <a:off x="6644640" y="22555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Cube 141"/>
          <p:cNvSpPr/>
          <p:nvPr/>
        </p:nvSpPr>
        <p:spPr>
          <a:xfrm>
            <a:off x="6339840" y="25603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Cube 142"/>
          <p:cNvSpPr/>
          <p:nvPr/>
        </p:nvSpPr>
        <p:spPr>
          <a:xfrm>
            <a:off x="6035040" y="28651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Cube 143"/>
          <p:cNvSpPr/>
          <p:nvPr/>
        </p:nvSpPr>
        <p:spPr>
          <a:xfrm>
            <a:off x="7254240" y="22555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5" name="Cube 144"/>
          <p:cNvSpPr/>
          <p:nvPr/>
        </p:nvSpPr>
        <p:spPr>
          <a:xfrm>
            <a:off x="6949440" y="25603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6" name="Cube 145"/>
          <p:cNvSpPr/>
          <p:nvPr/>
        </p:nvSpPr>
        <p:spPr>
          <a:xfrm>
            <a:off x="6644640" y="2865120"/>
            <a:ext cx="914400" cy="914400"/>
          </a:xfrm>
          <a:prstGeom prst="cube">
            <a:avLst>
              <a:gd name="adj" fmla="val 33543"/>
            </a:avLst>
          </a:prstGeom>
          <a:solidFill>
            <a:srgbClr val="7030A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ube 3"/>
          <p:cNvSpPr/>
          <p:nvPr/>
        </p:nvSpPr>
        <p:spPr>
          <a:xfrm>
            <a:off x="4785360" y="2270760"/>
            <a:ext cx="3368040" cy="4008120"/>
          </a:xfrm>
          <a:prstGeom prst="cube">
            <a:avLst>
              <a:gd name="adj" fmla="val 267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Cube 146"/>
          <p:cNvSpPr/>
          <p:nvPr/>
        </p:nvSpPr>
        <p:spPr>
          <a:xfrm>
            <a:off x="3307080" y="5394960"/>
            <a:ext cx="914400" cy="914400"/>
          </a:xfrm>
          <a:prstGeom prst="cube">
            <a:avLst>
              <a:gd name="adj" fmla="val 33543"/>
            </a:avLst>
          </a:prstGeom>
          <a:solidFill>
            <a:srgbClr val="0070C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/>
        </p:nvGraphicFramePr>
        <p:xfrm>
          <a:off x="3339148" y="6296212"/>
          <a:ext cx="547052" cy="34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0" imgW="279360" imgH="177480" progId="Equation.BREE4">
                  <p:embed/>
                </p:oleObj>
              </mc:Choice>
              <mc:Fallback>
                <p:oleObj name="Equation" r:id="rId10" imgW="279360" imgH="177480" progId="Equation.BREE4">
                  <p:embed/>
                  <p:pic>
                    <p:nvPicPr>
                      <p:cNvPr id="148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148" y="6296212"/>
                        <a:ext cx="547052" cy="34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/>
        </p:nvGraphicFramePr>
        <p:xfrm>
          <a:off x="2779397" y="5808084"/>
          <a:ext cx="547052" cy="34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2" imgW="279360" imgH="177480" progId="Equation.BREE4">
                  <p:embed/>
                </p:oleObj>
              </mc:Choice>
              <mc:Fallback>
                <p:oleObj name="Equation" r:id="rId12" imgW="279360" imgH="177480" progId="Equation.BREE4">
                  <p:embed/>
                  <p:pic>
                    <p:nvPicPr>
                      <p:cNvPr id="149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397" y="5808084"/>
                        <a:ext cx="547052" cy="34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49"/>
          <p:cNvGraphicFramePr>
            <a:graphicFrameLocks noChangeAspect="1"/>
          </p:cNvGraphicFramePr>
          <p:nvPr/>
        </p:nvGraphicFramePr>
        <p:xfrm>
          <a:off x="4048446" y="6081956"/>
          <a:ext cx="547052" cy="34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4" imgW="279360" imgH="177480" progId="Equation.BREE4">
                  <p:embed/>
                </p:oleObj>
              </mc:Choice>
              <mc:Fallback>
                <p:oleObj name="Equation" r:id="rId14" imgW="279360" imgH="177480" progId="Equation.BREE4">
                  <p:embed/>
                  <p:pic>
                    <p:nvPicPr>
                      <p:cNvPr id="15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446" y="6081956"/>
                        <a:ext cx="547052" cy="34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Content Placeholder 2"/>
          <p:cNvSpPr txBox="1">
            <a:spLocks/>
          </p:cNvSpPr>
          <p:nvPr/>
        </p:nvSpPr>
        <p:spPr>
          <a:xfrm>
            <a:off x="259080" y="1859280"/>
            <a:ext cx="4175760" cy="1767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400" dirty="0"/>
              <a:t>Another way to understand volume is to count the number of 1cm</a:t>
            </a:r>
            <a:r>
              <a:rPr lang="en-CA" sz="2400" baseline="30000" dirty="0"/>
              <a:t>3</a:t>
            </a:r>
            <a:r>
              <a:rPr lang="en-CA" sz="2400" dirty="0"/>
              <a:t> blocks that you can fit inside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198120" y="3474720"/>
            <a:ext cx="4175760" cy="1767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400" dirty="0"/>
              <a:t>So the volume of the larger box will be 60cm</a:t>
            </a:r>
            <a:r>
              <a:rPr lang="en-CA" sz="2400" baseline="30000" dirty="0"/>
              <a:t>3</a:t>
            </a:r>
            <a:r>
              <a:rPr lang="en-CA" sz="2400" dirty="0"/>
              <a:t> because you can fit 60 little 1-cm</a:t>
            </a:r>
            <a:r>
              <a:rPr lang="en-CA" sz="2400" baseline="30000" dirty="0"/>
              <a:t>3 </a:t>
            </a:r>
            <a:r>
              <a:rPr lang="en-CA" sz="2400" dirty="0"/>
              <a:t>boxes inside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5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51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67600" cy="685482"/>
          </a:xfrm>
        </p:spPr>
        <p:txBody>
          <a:bodyPr/>
          <a:lstStyle/>
          <a:p>
            <a:r>
              <a:rPr lang="en-CA" dirty="0"/>
              <a:t>How to calculate volume?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80120" cy="2225040"/>
          </a:xfrm>
        </p:spPr>
        <p:txBody>
          <a:bodyPr/>
          <a:lstStyle/>
          <a:p>
            <a:r>
              <a:rPr lang="en-CA" dirty="0"/>
              <a:t>One way to find the </a:t>
            </a:r>
            <a:r>
              <a:rPr lang="en-CA" i="1" dirty="0"/>
              <a:t>volume</a:t>
            </a:r>
            <a:r>
              <a:rPr lang="en-CA" dirty="0"/>
              <a:t> of a prism is to first find the area of the base in units</a:t>
            </a:r>
            <a:r>
              <a:rPr lang="en-CA" baseline="30000" dirty="0"/>
              <a:t>2  </a:t>
            </a:r>
            <a:r>
              <a:rPr lang="en-CA" dirty="0"/>
              <a:t>(</a:t>
            </a:r>
            <a:r>
              <a:rPr lang="en-CA" i="1" dirty="0" err="1"/>
              <a:t>ie</a:t>
            </a:r>
            <a:r>
              <a:rPr lang="en-CA" i="1" dirty="0"/>
              <a:t>: cm</a:t>
            </a:r>
            <a:r>
              <a:rPr lang="en-CA" i="1" baseline="30000" dirty="0"/>
              <a:t>2</a:t>
            </a:r>
            <a:r>
              <a:rPr lang="en-CA" i="1" dirty="0"/>
              <a:t>,mm</a:t>
            </a:r>
            <a:r>
              <a:rPr lang="en-CA" i="1" baseline="30000" dirty="0"/>
              <a:t>2</a:t>
            </a:r>
            <a:r>
              <a:rPr lang="en-CA" i="1" dirty="0"/>
              <a:t>, or  m</a:t>
            </a:r>
            <a:r>
              <a:rPr lang="en-CA" i="1" baseline="30000" dirty="0"/>
              <a:t>2</a:t>
            </a:r>
            <a:r>
              <a:rPr lang="en-CA" dirty="0"/>
              <a:t>)</a:t>
            </a:r>
            <a:endParaRPr lang="en-CA" baseline="30000" dirty="0"/>
          </a:p>
          <a:p>
            <a:r>
              <a:rPr lang="en-CA" baseline="30000" dirty="0"/>
              <a:t> </a:t>
            </a:r>
            <a:r>
              <a:rPr lang="en-CA" dirty="0"/>
              <a:t>Then multiply the area of the base by the height of the prism</a:t>
            </a:r>
          </a:p>
          <a:p>
            <a:r>
              <a:rPr lang="en-CA" dirty="0"/>
              <a:t>The height tells us how many layers there are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1082040" y="5775960"/>
            <a:ext cx="2118360" cy="701040"/>
            <a:chOff x="1417320" y="4724400"/>
            <a:chExt cx="2118360" cy="70104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32760" y="472440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>
              <a:off x="1417320" y="493776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417320" y="472440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/>
            <p:cNvCxnSpPr>
              <a:stCxn id="4" idx="2"/>
            </p:cNvCxnSpPr>
            <p:nvPr/>
          </p:nvCxnSpPr>
          <p:spPr>
            <a:xfrm>
              <a:off x="1417320" y="52120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20440" y="52120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417320" y="521208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5715000" y="6172200"/>
            <a:ext cx="2118360" cy="487680"/>
          </a:xfrm>
          <a:prstGeom prst="triangle">
            <a:avLst>
              <a:gd name="adj" fmla="val 7661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Connector 17"/>
          <p:cNvCxnSpPr>
            <a:stCxn id="13" idx="2"/>
          </p:cNvCxnSpPr>
          <p:nvPr/>
        </p:nvCxnSpPr>
        <p:spPr>
          <a:xfrm flipV="1">
            <a:off x="5715000" y="3688080"/>
            <a:ext cx="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30440" y="3200400"/>
            <a:ext cx="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33360" y="3688080"/>
            <a:ext cx="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5715000" y="3215640"/>
            <a:ext cx="2118360" cy="487680"/>
          </a:xfrm>
          <a:prstGeom prst="triangle">
            <a:avLst>
              <a:gd name="adj" fmla="val 7661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3688080" y="4770120"/>
            <a:ext cx="1569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Suppose the area of the base is 24cm</a:t>
            </a:r>
            <a:r>
              <a:rPr lang="en-CA" sz="22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Freeform 23"/>
          <p:cNvSpPr/>
          <p:nvPr/>
        </p:nvSpPr>
        <p:spPr>
          <a:xfrm>
            <a:off x="4495800" y="5753100"/>
            <a:ext cx="2560320" cy="916940"/>
          </a:xfrm>
          <a:custGeom>
            <a:avLst/>
            <a:gdLst>
              <a:gd name="connsiteX0" fmla="*/ 0 w 2560320"/>
              <a:gd name="connsiteY0" fmla="*/ 449580 h 916940"/>
              <a:gd name="connsiteX1" fmla="*/ 594360 w 2560320"/>
              <a:gd name="connsiteY1" fmla="*/ 845820 h 916940"/>
              <a:gd name="connsiteX2" fmla="*/ 1752600 w 2560320"/>
              <a:gd name="connsiteY2" fmla="*/ 22860 h 916940"/>
              <a:gd name="connsiteX3" fmla="*/ 2560320 w 2560320"/>
              <a:gd name="connsiteY3" fmla="*/ 708660 h 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916940">
                <a:moveTo>
                  <a:pt x="0" y="449580"/>
                </a:moveTo>
                <a:cubicBezTo>
                  <a:pt x="151130" y="683260"/>
                  <a:pt x="302260" y="916940"/>
                  <a:pt x="594360" y="845820"/>
                </a:cubicBezTo>
                <a:cubicBezTo>
                  <a:pt x="886460" y="774700"/>
                  <a:pt x="1424940" y="45720"/>
                  <a:pt x="1752600" y="22860"/>
                </a:cubicBezTo>
                <a:cubicBezTo>
                  <a:pt x="2080260" y="0"/>
                  <a:pt x="2320290" y="354330"/>
                  <a:pt x="2560320" y="708660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002588" y="5138420"/>
          <a:ext cx="1003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4" imgW="368280" imgH="177480" progId="Equation.BREE4">
                  <p:embed/>
                </p:oleObj>
              </mc:Choice>
              <mc:Fallback>
                <p:oleObj name="Equation" r:id="rId4" imgW="368280" imgH="177480" progId="Equation.BREE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5138420"/>
                        <a:ext cx="1003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715000" y="5958840"/>
            <a:ext cx="2118360" cy="701040"/>
            <a:chOff x="1478280" y="3230880"/>
            <a:chExt cx="2118360" cy="7010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30240" y="5745480"/>
            <a:ext cx="2118360" cy="701040"/>
            <a:chOff x="1478280" y="3230880"/>
            <a:chExt cx="2118360" cy="7010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34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>
              <a:stCxn id="36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15000" y="5532120"/>
            <a:ext cx="2118360" cy="701040"/>
            <a:chOff x="1478280" y="3230880"/>
            <a:chExt cx="2118360" cy="70104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4" name="Straight Connector 43"/>
            <p:cNvCxnSpPr>
              <a:stCxn id="43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30240" y="5318760"/>
            <a:ext cx="2118360" cy="701040"/>
            <a:chOff x="1478280" y="3230880"/>
            <a:chExt cx="2118360" cy="7010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1" name="Straight Connector 50"/>
            <p:cNvCxnSpPr>
              <a:stCxn id="50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30240" y="5105400"/>
            <a:ext cx="2118360" cy="701040"/>
            <a:chOff x="1478280" y="3230880"/>
            <a:chExt cx="2118360" cy="70104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8" name="Straight Connector 57"/>
            <p:cNvCxnSpPr>
              <a:stCxn id="57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730240" y="4892040"/>
            <a:ext cx="2118360" cy="701040"/>
            <a:chOff x="1478280" y="3230880"/>
            <a:chExt cx="2118360" cy="70104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Isosceles Triangle 62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5" name="Straight Connector 64"/>
            <p:cNvCxnSpPr>
              <a:stCxn id="64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730240" y="4678680"/>
            <a:ext cx="2118360" cy="701040"/>
            <a:chOff x="1478280" y="3230880"/>
            <a:chExt cx="2118360" cy="70104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30240" y="4465320"/>
            <a:ext cx="2118360" cy="701040"/>
            <a:chOff x="1478280" y="3230880"/>
            <a:chExt cx="2118360" cy="70104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9" name="Straight Connector 78"/>
            <p:cNvCxnSpPr>
              <a:stCxn id="78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730240" y="4251960"/>
            <a:ext cx="2118360" cy="701040"/>
            <a:chOff x="1478280" y="3230880"/>
            <a:chExt cx="2118360" cy="70104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Isosceles Triangle 83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6" name="Straight Connector 85"/>
            <p:cNvCxnSpPr>
              <a:stCxn id="85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730240" y="4038600"/>
            <a:ext cx="2118360" cy="701040"/>
            <a:chOff x="1478280" y="3230880"/>
            <a:chExt cx="2118360" cy="70104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3" name="Straight Connector 92"/>
            <p:cNvCxnSpPr>
              <a:stCxn id="92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730240" y="3825240"/>
            <a:ext cx="2118360" cy="701040"/>
            <a:chOff x="1478280" y="3230880"/>
            <a:chExt cx="2118360" cy="70104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Isosceles Triangle 97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Isosceles Triangle 98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0" name="Straight Connector 99"/>
            <p:cNvCxnSpPr>
              <a:stCxn id="99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730240" y="3611880"/>
            <a:ext cx="2118360" cy="701040"/>
            <a:chOff x="1478280" y="3230880"/>
            <a:chExt cx="2118360" cy="70104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Isosceles Triangle 104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7" name="Straight Connector 106"/>
            <p:cNvCxnSpPr>
              <a:stCxn id="106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30240" y="3398520"/>
            <a:ext cx="2118360" cy="701040"/>
            <a:chOff x="1478280" y="3230880"/>
            <a:chExt cx="2118360" cy="70104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Isosceles Triangle 111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4" name="Straight Connector 113"/>
            <p:cNvCxnSpPr>
              <a:stCxn id="113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730240" y="3185160"/>
            <a:ext cx="2118360" cy="701040"/>
            <a:chOff x="1478280" y="3230880"/>
            <a:chExt cx="2118360" cy="70104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3093720" y="323088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1478280" y="344424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478280" y="3230880"/>
              <a:ext cx="2118360" cy="487680"/>
            </a:xfrm>
            <a:prstGeom prst="triangle">
              <a:avLst>
                <a:gd name="adj" fmla="val 76619"/>
              </a:avLst>
            </a:prstGeom>
            <a:solidFill>
              <a:srgbClr val="0070C0">
                <a:alpha val="64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1" name="Straight Connector 120"/>
            <p:cNvCxnSpPr>
              <a:stCxn id="120" idx="2"/>
            </p:cNvCxnSpPr>
            <p:nvPr/>
          </p:nvCxnSpPr>
          <p:spPr>
            <a:xfrm>
              <a:off x="147828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581400" y="3718560"/>
              <a:ext cx="0" cy="198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1478280" y="3718560"/>
              <a:ext cx="2103120" cy="18288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`</a:t>
              </a: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3368040" y="5836920"/>
            <a:ext cx="0" cy="44196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368040" y="6477000"/>
            <a:ext cx="0" cy="42672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Object 2"/>
          <p:cNvGraphicFramePr>
            <a:graphicFrameLocks noChangeAspect="1"/>
          </p:cNvGraphicFramePr>
          <p:nvPr/>
        </p:nvGraphicFramePr>
        <p:xfrm>
          <a:off x="3062923" y="5455920"/>
          <a:ext cx="622549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6" imgW="279360" imgH="177480" progId="Equation.BREE4">
                  <p:embed/>
                </p:oleObj>
              </mc:Choice>
              <mc:Fallback>
                <p:oleObj name="Equation" r:id="rId6" imgW="279360" imgH="177480" progId="Equation.BREE4">
                  <p:embed/>
                  <p:pic>
                    <p:nvPicPr>
                      <p:cNvPr id="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23" y="5455920"/>
                        <a:ext cx="622549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579120" y="5059680"/>
            <a:ext cx="2727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The height of each layer is 1cm tall</a:t>
            </a:r>
          </a:p>
        </p:txBody>
      </p:sp>
      <p:graphicFrame>
        <p:nvGraphicFramePr>
          <p:cNvPr id="133" name="Object 2"/>
          <p:cNvGraphicFramePr>
            <a:graphicFrameLocks noChangeAspect="1"/>
          </p:cNvGraphicFramePr>
          <p:nvPr/>
        </p:nvGraphicFramePr>
        <p:xfrm>
          <a:off x="639979" y="3169921"/>
          <a:ext cx="1011021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8" imgW="380880" imgH="177480" progId="Equation.BREE4">
                  <p:embed/>
                </p:oleObj>
              </mc:Choice>
              <mc:Fallback>
                <p:oleObj name="Equation" r:id="rId8" imgW="380880" imgH="177480" progId="Equation.BREE4">
                  <p:embed/>
                  <p:pic>
                    <p:nvPicPr>
                      <p:cNvPr id="1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79" y="3169921"/>
                        <a:ext cx="1011021" cy="472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"/>
          <p:cNvGraphicFramePr>
            <a:graphicFrameLocks noChangeAspect="1"/>
          </p:cNvGraphicFramePr>
          <p:nvPr/>
        </p:nvGraphicFramePr>
        <p:xfrm>
          <a:off x="1649095" y="3004503"/>
          <a:ext cx="16700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0" imgW="749160" imgH="380880" progId="Equation.BREE4">
                  <p:embed/>
                </p:oleObj>
              </mc:Choice>
              <mc:Fallback>
                <p:oleObj name="Equation" r:id="rId10" imgW="749160" imgH="380880" progId="Equation.BREE4">
                  <p:embed/>
                  <p:pic>
                    <p:nvPicPr>
                      <p:cNvPr id="1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095" y="3004503"/>
                        <a:ext cx="167005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2"/>
          <p:cNvGraphicFramePr>
            <a:graphicFrameLocks noChangeAspect="1"/>
          </p:cNvGraphicFramePr>
          <p:nvPr/>
        </p:nvGraphicFramePr>
        <p:xfrm>
          <a:off x="3387408" y="3220403"/>
          <a:ext cx="10461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12" imgW="469800" imgH="203040" progId="Equation.BREE4">
                  <p:embed/>
                </p:oleObj>
              </mc:Choice>
              <mc:Fallback>
                <p:oleObj name="Equation" r:id="rId12" imgW="469800" imgH="203040" progId="Equation.BREE4">
                  <p:embed/>
                  <p:pic>
                    <p:nvPicPr>
                      <p:cNvPr id="1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408" y="3220403"/>
                        <a:ext cx="104616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"/>
          <p:cNvGraphicFramePr>
            <a:graphicFrameLocks noChangeAspect="1"/>
          </p:cNvGraphicFramePr>
          <p:nvPr/>
        </p:nvGraphicFramePr>
        <p:xfrm>
          <a:off x="892810" y="3821748"/>
          <a:ext cx="30670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14" imgW="1155600" imgH="203040" progId="Equation.BREE4">
                  <p:embed/>
                </p:oleObj>
              </mc:Choice>
              <mc:Fallback>
                <p:oleObj name="Equation" r:id="rId14" imgW="1155600" imgH="203040" progId="Equation.BREE4">
                  <p:embed/>
                  <p:pic>
                    <p:nvPicPr>
                      <p:cNvPr id="1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10" y="3821748"/>
                        <a:ext cx="30670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"/>
          <p:cNvGraphicFramePr>
            <a:graphicFrameLocks noChangeAspect="1"/>
          </p:cNvGraphicFramePr>
          <p:nvPr/>
        </p:nvGraphicFramePr>
        <p:xfrm>
          <a:off x="896303" y="4384993"/>
          <a:ext cx="20224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6" imgW="761760" imgH="203040" progId="Equation.DSMT4">
                  <p:embed/>
                </p:oleObj>
              </mc:Choice>
              <mc:Fallback>
                <p:oleObj name="Equation" r:id="rId16" imgW="761760" imgH="203040" progId="Equation.DSMT4">
                  <p:embed/>
                  <p:pic>
                    <p:nvPicPr>
                      <p:cNvPr id="1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03" y="4384993"/>
                        <a:ext cx="202247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/>
          <p:cNvSpPr/>
          <p:nvPr/>
        </p:nvSpPr>
        <p:spPr>
          <a:xfrm>
            <a:off x="350520" y="2971800"/>
            <a:ext cx="4236720" cy="899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8"/>
              </a:rPr>
              <a:t>www.BCMath.ca</a:t>
            </a:r>
            <a:r>
              <a:rPr lang="en-US" sz="10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31EDCA-347E-4B47-B763-914311743CCB}"/>
                  </a:ext>
                </a:extLst>
              </p14:cNvPr>
              <p14:cNvContentPartPr/>
              <p14:nvPr/>
            </p14:nvContentPartPr>
            <p14:xfrm>
              <a:off x="3281760" y="3055680"/>
              <a:ext cx="1717200" cy="95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31EDCA-347E-4B47-B763-914311743C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72400" y="3046320"/>
                <a:ext cx="1735920" cy="97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132" grpId="0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H="1">
            <a:off x="7916487" y="5676900"/>
            <a:ext cx="1130300" cy="12700"/>
          </a:xfrm>
          <a:prstGeom prst="line">
            <a:avLst/>
          </a:prstGeom>
          <a:ln w="25400">
            <a:solidFill>
              <a:schemeClr val="tx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38060" y="5689600"/>
            <a:ext cx="596900" cy="609600"/>
          </a:xfrm>
          <a:prstGeom prst="line">
            <a:avLst/>
          </a:prstGeom>
          <a:ln w="25400">
            <a:solidFill>
              <a:schemeClr val="tx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934960" y="3791528"/>
            <a:ext cx="5" cy="1904999"/>
          </a:xfrm>
          <a:prstGeom prst="line">
            <a:avLst/>
          </a:prstGeom>
          <a:ln w="25400">
            <a:solidFill>
              <a:schemeClr val="tx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be 23"/>
          <p:cNvSpPr/>
          <p:nvPr/>
        </p:nvSpPr>
        <p:spPr>
          <a:xfrm>
            <a:off x="7340600" y="5689600"/>
            <a:ext cx="1739900" cy="2476500"/>
          </a:xfrm>
          <a:prstGeom prst="cube">
            <a:avLst>
              <a:gd name="adj" fmla="val 35557"/>
            </a:avLst>
          </a:prstGeom>
          <a:solidFill>
            <a:srgbClr val="00B0F0">
              <a:alpha val="7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ube 3"/>
          <p:cNvSpPr/>
          <p:nvPr/>
        </p:nvSpPr>
        <p:spPr>
          <a:xfrm>
            <a:off x="7325360" y="3797300"/>
            <a:ext cx="1727200" cy="2501900"/>
          </a:xfrm>
          <a:prstGeom prst="cube">
            <a:avLst>
              <a:gd name="adj" fmla="val 360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Parallelogram 13"/>
          <p:cNvSpPr/>
          <p:nvPr/>
        </p:nvSpPr>
        <p:spPr>
          <a:xfrm>
            <a:off x="5890184" y="338135"/>
            <a:ext cx="1656184" cy="1656184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646685" y="119248"/>
            <a:ext cx="3197509" cy="58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496560" y="660400"/>
            <a:ext cx="3648547" cy="513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116015" y="1135202"/>
            <a:ext cx="3971498" cy="431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870355" y="1566839"/>
            <a:ext cx="3444027" cy="5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7779551" y="708188"/>
            <a:ext cx="51500" cy="544554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Parallelogram 19"/>
          <p:cNvSpPr/>
          <p:nvPr/>
        </p:nvSpPr>
        <p:spPr>
          <a:xfrm>
            <a:off x="5872106" y="351053"/>
            <a:ext cx="1656184" cy="165618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7809119" y="751403"/>
            <a:ext cx="68691" cy="4703247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902668" y="1163115"/>
            <a:ext cx="64042" cy="466618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7768460" y="1443956"/>
            <a:ext cx="45719" cy="47167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7223760" y="6311900"/>
            <a:ext cx="192024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Triangle 28"/>
          <p:cNvSpPr/>
          <p:nvPr/>
        </p:nvSpPr>
        <p:spPr>
          <a:xfrm flipH="1">
            <a:off x="8481060" y="5676900"/>
            <a:ext cx="622300" cy="635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89561" y="33528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/>
              <a:t>Ex: A box is 4cm wide, 5cm long, and 25cm high. How much liquid can it hold?  Give your answer in millilitres.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2194560"/>
            <a:ext cx="5242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First find the volume of the box in cm</a:t>
            </a:r>
            <a:r>
              <a:rPr lang="en-CA" sz="2200" baseline="30000" dirty="0">
                <a:solidFill>
                  <a:srgbClr val="FF0000"/>
                </a:solidFill>
              </a:rPr>
              <a:t>3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688580" y="6263640"/>
          <a:ext cx="574766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4" imgW="304560" imgH="177480" progId="Equation.BREE4">
                  <p:embed/>
                </p:oleObj>
              </mc:Choice>
              <mc:Fallback>
                <p:oleObj name="Equation" r:id="rId4" imgW="304560" imgH="177480" progId="Equation.BREE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580" y="6263640"/>
                        <a:ext cx="574766" cy="335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593137" y="6059488"/>
          <a:ext cx="550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6" imgW="291960" imgH="164880" progId="Equation.BREE4">
                  <p:embed/>
                </p:oleObj>
              </mc:Choice>
              <mc:Fallback>
                <p:oleObj name="Equation" r:id="rId6" imgW="291960" imgH="164880" progId="Equation.BREE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3137" y="6059488"/>
                        <a:ext cx="5508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643688" y="5108575"/>
          <a:ext cx="7175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8" imgW="380880" imgH="177480" progId="Equation.BREE4">
                  <p:embed/>
                </p:oleObj>
              </mc:Choice>
              <mc:Fallback>
                <p:oleObj name="Equation" r:id="rId8" imgW="380880" imgH="177480" progId="Equation.BREE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5108575"/>
                        <a:ext cx="7175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41300" y="2626360"/>
            <a:ext cx="3373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Get the area of the base:</a:t>
            </a:r>
            <a:endParaRPr lang="en-CA" sz="22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575050" y="2603500"/>
          <a:ext cx="1492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0" imgW="571320" imgH="177480" progId="Equation.BREE4">
                  <p:embed/>
                </p:oleObj>
              </mc:Choice>
              <mc:Fallback>
                <p:oleObj name="Equation" r:id="rId10" imgW="571320" imgH="177480" progId="Equation.BREE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603500"/>
                        <a:ext cx="1492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933825" y="2941638"/>
          <a:ext cx="14589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2" imgW="558720" imgH="203040" progId="Equation.BREE4">
                  <p:embed/>
                </p:oleObj>
              </mc:Choice>
              <mc:Fallback>
                <p:oleObj name="Equation" r:id="rId12" imgW="558720" imgH="203040" progId="Equation.BREE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941638"/>
                        <a:ext cx="1458913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9400" y="3591560"/>
            <a:ext cx="6037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Multiply the area of the base with the height</a:t>
            </a:r>
            <a:endParaRPr lang="en-CA" sz="22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73062" y="4021138"/>
          <a:ext cx="28178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4" imgW="1079280" imgH="203040" progId="Equation.BREE4">
                  <p:embed/>
                </p:oleObj>
              </mc:Choice>
              <mc:Fallback>
                <p:oleObj name="Equation" r:id="rId14" imgW="1079280" imgH="203040" progId="Equation.BREE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" y="4021138"/>
                        <a:ext cx="2817813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019175" y="4549775"/>
          <a:ext cx="16240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6" imgW="622080" imgH="203040" progId="Equation.BREE4">
                  <p:embed/>
                </p:oleObj>
              </mc:Choice>
              <mc:Fallback>
                <p:oleObj name="Equation" r:id="rId16" imgW="622080" imgH="203040" progId="Equation.BREE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549775"/>
                        <a:ext cx="162401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2400" y="5179060"/>
            <a:ext cx="402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Find the volume in millilitres</a:t>
            </a:r>
            <a:endParaRPr lang="en-CA" sz="22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236537" y="5492751"/>
          <a:ext cx="2976563" cy="82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18" imgW="1320480" imgH="393480" progId="Equation.BREE4">
                  <p:embed/>
                </p:oleObj>
              </mc:Choice>
              <mc:Fallback>
                <p:oleObj name="Equation" r:id="rId18" imgW="1320480" imgH="393480" progId="Equation.BREE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" y="5492751"/>
                        <a:ext cx="2976563" cy="824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/>
        </p:nvCxnSpPr>
        <p:spPr>
          <a:xfrm flipV="1">
            <a:off x="1638300" y="5740400"/>
            <a:ext cx="482600" cy="31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590800" y="5994400"/>
            <a:ext cx="482600" cy="31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788988" y="6294437"/>
          <a:ext cx="1260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20" imgW="558720" imgH="177480" progId="Equation.BREE4">
                  <p:embed/>
                </p:oleObj>
              </mc:Choice>
              <mc:Fallback>
                <p:oleObj name="Equation" r:id="rId20" imgW="558720" imgH="177480" progId="Equation.BREE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6294437"/>
                        <a:ext cx="126047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2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-0.00069 -0.0583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3561 L 1.38889E-6 4.9132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">
                                      <p:cBhvr>
                                        <p:cTn id="2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">
                                      <p:cBhvr>
                                        <p:cTn id="2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1328E-6 L 0.0099 0.04419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21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5834 L -0.00208 -0.13982 " pathEditMode="relative" rAng="0" ptsTypes="AA">
                                      <p:cBhvr>
                                        <p:cTn id="34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14166 L -0.0007 -0.189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025E-6 L -0.00799 0.036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8981 L -0.00139 -0.2712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41 L -0.00643 0.04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80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xit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0" grpId="0"/>
      <p:bldP spid="39" grpId="0"/>
      <p:bldP spid="42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19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Practice: Given the area of the base for each prism, find the volume of the solid: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1960" y="1447800"/>
            <a:ext cx="2164080" cy="3474720"/>
            <a:chOff x="838200" y="2346960"/>
            <a:chExt cx="2164080" cy="3474720"/>
          </a:xfrm>
        </p:grpSpPr>
        <p:sp>
          <p:nvSpPr>
            <p:cNvPr id="6" name="Chord 5"/>
            <p:cNvSpPr/>
            <p:nvPr/>
          </p:nvSpPr>
          <p:spPr>
            <a:xfrm>
              <a:off x="838200" y="5334000"/>
              <a:ext cx="2164080" cy="487680"/>
            </a:xfrm>
            <a:prstGeom prst="chord">
              <a:avLst>
                <a:gd name="adj1" fmla="val 662743"/>
                <a:gd name="adj2" fmla="val 1620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935480" y="2362200"/>
              <a:ext cx="0" cy="2971800"/>
            </a:xfrm>
            <a:prstGeom prst="line">
              <a:avLst/>
            </a:prstGeom>
            <a:ln w="3810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743200" y="277368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38200" y="257556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hord 9"/>
            <p:cNvSpPr/>
            <p:nvPr/>
          </p:nvSpPr>
          <p:spPr>
            <a:xfrm>
              <a:off x="838200" y="2346960"/>
              <a:ext cx="2164080" cy="487680"/>
            </a:xfrm>
            <a:prstGeom prst="chord">
              <a:avLst>
                <a:gd name="adj1" fmla="val 662743"/>
                <a:gd name="adj2" fmla="val 1620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8320" y="5303520"/>
              <a:ext cx="899160" cy="42672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3920" y="5105400"/>
              <a:ext cx="899160" cy="48768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19417" y="4923625"/>
          <a:ext cx="1881823" cy="430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4" imgW="888840" imgH="203040" progId="Equation.BREE4">
                  <p:embed/>
                </p:oleObj>
              </mc:Choice>
              <mc:Fallback>
                <p:oleObj name="Equation" r:id="rId4" imgW="888840" imgH="203040" progId="Equation.BREE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" y="4923625"/>
                        <a:ext cx="1881823" cy="430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498090" y="3061018"/>
          <a:ext cx="12906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6" imgW="609480" imgH="177480" progId="Equation.BREE4">
                  <p:embed/>
                </p:oleObj>
              </mc:Choice>
              <mc:Fallback>
                <p:oleObj name="Equation" r:id="rId6" imgW="609480" imgH="177480" progId="Equation.BREE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090" y="3061018"/>
                        <a:ext cx="129063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937760" y="1478280"/>
            <a:ext cx="2240280" cy="3550920"/>
            <a:chOff x="4937760" y="1478280"/>
            <a:chExt cx="2240280" cy="3550920"/>
          </a:xfrm>
        </p:grpSpPr>
        <p:sp>
          <p:nvSpPr>
            <p:cNvPr id="17" name="Regular Pentagon 16"/>
            <p:cNvSpPr/>
            <p:nvPr/>
          </p:nvSpPr>
          <p:spPr>
            <a:xfrm>
              <a:off x="4937760" y="4465320"/>
              <a:ext cx="2225040" cy="548640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937760" y="169164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162800" y="169164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50280" y="147828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751320" y="205740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364480" y="204216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gular Pentagon 22"/>
            <p:cNvSpPr/>
            <p:nvPr/>
          </p:nvSpPr>
          <p:spPr>
            <a:xfrm>
              <a:off x="4953000" y="1478280"/>
              <a:ext cx="2225040" cy="548640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10200" y="2057400"/>
              <a:ext cx="1295400" cy="254508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66560" y="4434840"/>
              <a:ext cx="365760" cy="25908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68240" y="4450080"/>
              <a:ext cx="365760" cy="25908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82640" y="1524000"/>
              <a:ext cx="350520" cy="47244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5143817" y="4969345"/>
          <a:ext cx="1881823" cy="430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8" imgW="888840" imgH="203040" progId="Equation.BREE4">
                  <p:embed/>
                </p:oleObj>
              </mc:Choice>
              <mc:Fallback>
                <p:oleObj name="Equation" r:id="rId8" imgW="888840" imgH="203040" progId="Equation.BREE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817" y="4969345"/>
                        <a:ext cx="1881823" cy="430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7161530" y="3091498"/>
          <a:ext cx="12906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10" imgW="609480" imgH="177480" progId="Equation.BREE4">
                  <p:embed/>
                </p:oleObj>
              </mc:Choice>
              <mc:Fallback>
                <p:oleObj name="Equation" r:id="rId10" imgW="609480" imgH="177480" progId="Equation.BREE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530" y="3091498"/>
                        <a:ext cx="129063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13043" y="5589905"/>
          <a:ext cx="10112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12" imgW="380880" imgH="177480" progId="Equation.BREE4">
                  <p:embed/>
                </p:oleObj>
              </mc:Choice>
              <mc:Fallback>
                <p:oleObj name="Equation" r:id="rId12" imgW="380880" imgH="177480" progId="Equation.BREE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3" y="5589905"/>
                        <a:ext cx="10112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222693" y="5424805"/>
          <a:ext cx="16700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4" imgW="749160" imgH="380880" progId="Equation.BREE4">
                  <p:embed/>
                </p:oleObj>
              </mc:Choice>
              <mc:Fallback>
                <p:oleObj name="Equation" r:id="rId14" imgW="749160" imgH="380880" progId="Equation.BREE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693" y="5424805"/>
                        <a:ext cx="167005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5"/>
          <p:cNvGraphicFramePr>
            <a:graphicFrameLocks noChangeAspect="1"/>
          </p:cNvGraphicFramePr>
          <p:nvPr/>
        </p:nvGraphicFramePr>
        <p:xfrm>
          <a:off x="2961005" y="5640705"/>
          <a:ext cx="10461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16" imgW="469800" imgH="203040" progId="Equation.BREE4">
                  <p:embed/>
                </p:oleObj>
              </mc:Choice>
              <mc:Fallback>
                <p:oleObj name="Equation" r:id="rId16" imgW="469800" imgH="203040" progId="Equation.BREE4">
                  <p:embed/>
                  <p:pic>
                    <p:nvPicPr>
                      <p:cNvPr id="30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005" y="5640705"/>
                        <a:ext cx="104616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4"/>
          <p:cNvGraphicFramePr>
            <a:graphicFrameLocks noChangeAspect="1"/>
          </p:cNvGraphicFramePr>
          <p:nvPr/>
        </p:nvGraphicFramePr>
        <p:xfrm>
          <a:off x="191135" y="6240780"/>
          <a:ext cx="2689225" cy="4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18" imgW="1155600" imgH="203040" progId="Equation.BREE4">
                  <p:embed/>
                </p:oleObj>
              </mc:Choice>
              <mc:Fallback>
                <p:oleObj name="Equation" r:id="rId18" imgW="1155600" imgH="203040" progId="Equation.BREE4">
                  <p:embed/>
                  <p:pic>
                    <p:nvPicPr>
                      <p:cNvPr id="30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" y="6240780"/>
                        <a:ext cx="2689225" cy="474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820353" y="6238875"/>
          <a:ext cx="1651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20" imgW="622080" imgH="203040" progId="Equation.DSMT4">
                  <p:embed/>
                </p:oleObj>
              </mc:Choice>
              <mc:Fallback>
                <p:oleObj name="Equation" r:id="rId20" imgW="622080" imgH="203040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353" y="6238875"/>
                        <a:ext cx="16510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4611370" y="5650865"/>
          <a:ext cx="10112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22" imgW="380880" imgH="177480" progId="Equation.BREE4">
                  <p:embed/>
                </p:oleObj>
              </mc:Choice>
              <mc:Fallback>
                <p:oleObj name="Equation" r:id="rId22" imgW="380880" imgH="177480" progId="Equation.BREE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370" y="5650865"/>
                        <a:ext cx="10112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5621020" y="5485765"/>
          <a:ext cx="16700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23" imgW="749160" imgH="380880" progId="Equation.BREE4">
                  <p:embed/>
                </p:oleObj>
              </mc:Choice>
              <mc:Fallback>
                <p:oleObj name="Equation" r:id="rId23" imgW="749160" imgH="380880" progId="Equation.BREE4">
                  <p:embed/>
                  <p:pic>
                    <p:nvPicPr>
                      <p:cNvPr id="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020" y="5485765"/>
                        <a:ext cx="167005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7359332" y="5701665"/>
          <a:ext cx="10461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24" imgW="469800" imgH="203040" progId="Equation.BREE4">
                  <p:embed/>
                </p:oleObj>
              </mc:Choice>
              <mc:Fallback>
                <p:oleObj name="Equation" r:id="rId24" imgW="469800" imgH="203040" progId="Equation.BREE4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332" y="5701665"/>
                        <a:ext cx="104616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4589463" y="6256338"/>
          <a:ext cx="30337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25" imgW="1143000" imgH="203040" progId="Equation.BREE4">
                  <p:embed/>
                </p:oleObj>
              </mc:Choice>
              <mc:Fallback>
                <p:oleObj name="Equation" r:id="rId25" imgW="1143000" imgH="203040" progId="Equation.BREE4">
                  <p:embed/>
                  <p:pic>
                    <p:nvPicPr>
                      <p:cNvPr id="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6256338"/>
                        <a:ext cx="303371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7538720" y="6254115"/>
          <a:ext cx="1651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27" imgW="622080" imgH="203040" progId="Equation.DSMT4">
                  <p:embed/>
                </p:oleObj>
              </mc:Choice>
              <mc:Fallback>
                <p:oleObj name="Equation" r:id="rId27" imgW="622080" imgH="203040" progId="Equation.DSMT4">
                  <p:embed/>
                  <p:pic>
                    <p:nvPicPr>
                      <p:cNvPr id="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720" y="6254115"/>
                        <a:ext cx="16510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9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A2B1-9AC9-400A-AAAB-1F8C086695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6587" y="272627"/>
            <a:ext cx="7467600" cy="54694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What is the volume of the following solid?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FC34E4A-E8E7-46B3-8349-320D1EE01EF4}"/>
              </a:ext>
            </a:extLst>
          </p:cNvPr>
          <p:cNvSpPr/>
          <p:nvPr/>
        </p:nvSpPr>
        <p:spPr>
          <a:xfrm>
            <a:off x="702288" y="1043807"/>
            <a:ext cx="2160693" cy="528320"/>
          </a:xfrm>
          <a:prstGeom prst="triangle">
            <a:avLst>
              <a:gd name="adj" fmla="val 71003"/>
            </a:avLst>
          </a:prstGeom>
          <a:solidFill>
            <a:srgbClr val="00B0F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F112F98-DB0F-4E42-ABB1-C9A9DE32FC8E}"/>
              </a:ext>
            </a:extLst>
          </p:cNvPr>
          <p:cNvSpPr/>
          <p:nvPr/>
        </p:nvSpPr>
        <p:spPr>
          <a:xfrm>
            <a:off x="702288" y="2418794"/>
            <a:ext cx="2160693" cy="528320"/>
          </a:xfrm>
          <a:prstGeom prst="triangle">
            <a:avLst>
              <a:gd name="adj" fmla="val 71003"/>
            </a:avLst>
          </a:prstGeom>
          <a:solidFill>
            <a:srgbClr val="00B0F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A179D-1431-48F2-988B-D90244A0DF31}"/>
              </a:ext>
            </a:extLst>
          </p:cNvPr>
          <p:cNvSpPr/>
          <p:nvPr/>
        </p:nvSpPr>
        <p:spPr>
          <a:xfrm>
            <a:off x="702288" y="1572127"/>
            <a:ext cx="2160693" cy="1374987"/>
          </a:xfrm>
          <a:prstGeom prst="rect">
            <a:avLst/>
          </a:prstGeom>
          <a:solidFill>
            <a:srgbClr val="00B0F0">
              <a:alpha val="2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3A6D07-8BC7-4A60-BBA6-45C51F56B534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236445" y="1043807"/>
            <a:ext cx="0" cy="13749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amond 9">
            <a:extLst>
              <a:ext uri="{FF2B5EF4-FFF2-40B4-BE49-F238E27FC236}">
                <a16:creationId xmlns:a16="http://schemas.microsoft.com/office/drawing/2014/main" id="{3A861B47-0073-40FF-873C-B9BEDA96C751}"/>
              </a:ext>
            </a:extLst>
          </p:cNvPr>
          <p:cNvSpPr/>
          <p:nvPr/>
        </p:nvSpPr>
        <p:spPr>
          <a:xfrm rot="738767">
            <a:off x="2097276" y="1049994"/>
            <a:ext cx="260427" cy="13954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E1A6550-1715-4896-BD27-5BD3E093C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58673"/>
              </p:ext>
            </p:extLst>
          </p:nvPr>
        </p:nvGraphicFramePr>
        <p:xfrm>
          <a:off x="2520640" y="1059894"/>
          <a:ext cx="575997" cy="28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E1A6550-1715-4896-BD27-5BD3E093C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0640" y="1059894"/>
                        <a:ext cx="575997" cy="28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83D3135-DE66-4915-A920-909D13A59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41604"/>
              </p:ext>
            </p:extLst>
          </p:nvPr>
        </p:nvGraphicFramePr>
        <p:xfrm>
          <a:off x="1565275" y="2916920"/>
          <a:ext cx="617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83D3135-DE66-4915-A920-909D13A59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5275" y="2916920"/>
                        <a:ext cx="61753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BC0E7A3-1B7B-4C37-B6EC-31C505379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75935"/>
              </p:ext>
            </p:extLst>
          </p:nvPr>
        </p:nvGraphicFramePr>
        <p:xfrm>
          <a:off x="875478" y="1020629"/>
          <a:ext cx="617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8" imgW="380880" imgH="177480" progId="Equation.DSMT4">
                  <p:embed/>
                </p:oleObj>
              </mc:Choice>
              <mc:Fallback>
                <p:oleObj name="Equation" r:id="rId8" imgW="3808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BC0E7A3-1B7B-4C37-B6EC-31C505379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5478" y="1020629"/>
                        <a:ext cx="61753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93E18E8-9FA5-4F4D-ACB3-A700A5C48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89594"/>
              </p:ext>
            </p:extLst>
          </p:nvPr>
        </p:nvGraphicFramePr>
        <p:xfrm>
          <a:off x="2862981" y="1928557"/>
          <a:ext cx="5969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10" imgW="368280" imgH="177480" progId="Equation.DSMT4">
                  <p:embed/>
                </p:oleObj>
              </mc:Choice>
              <mc:Fallback>
                <p:oleObj name="Equation" r:id="rId10" imgW="3682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93E18E8-9FA5-4F4D-ACB3-A700A5C48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2981" y="1928557"/>
                        <a:ext cx="596900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77A6D42-CEDE-4430-A615-CC61DE4E8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87884"/>
              </p:ext>
            </p:extLst>
          </p:nvPr>
        </p:nvGraphicFramePr>
        <p:xfrm>
          <a:off x="255042" y="3228426"/>
          <a:ext cx="78755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12" imgW="4317840" imgH="228600" progId="Equation.DSMT4">
                  <p:embed/>
                </p:oleObj>
              </mc:Choice>
              <mc:Fallback>
                <p:oleObj name="Equation" r:id="rId12" imgW="431784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77A6D42-CEDE-4430-A615-CC61DE4E8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042" y="3228426"/>
                        <a:ext cx="787558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2D75231-0CC0-43DD-A2A7-81B088769151}"/>
              </a:ext>
            </a:extLst>
          </p:cNvPr>
          <p:cNvSpPr txBox="1"/>
          <p:nvPr/>
        </p:nvSpPr>
        <p:spPr>
          <a:xfrm>
            <a:off x="121920" y="3793781"/>
            <a:ext cx="72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First find the area of the triangle at the base of the prism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CCE91B-F159-42CF-953D-AC52F16C0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515952"/>
              </p:ext>
            </p:extLst>
          </p:nvPr>
        </p:nvGraphicFramePr>
        <p:xfrm>
          <a:off x="255042" y="4163112"/>
          <a:ext cx="1337500" cy="71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14" imgW="736560" imgH="393480" progId="Equation.DSMT4">
                  <p:embed/>
                </p:oleObj>
              </mc:Choice>
              <mc:Fallback>
                <p:oleObj name="Equation" r:id="rId14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5042" y="4163112"/>
                        <a:ext cx="1337500" cy="71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87D76A3-C81B-44AF-8FC6-B8D73AF3D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305440"/>
              </p:ext>
            </p:extLst>
          </p:nvPr>
        </p:nvGraphicFramePr>
        <p:xfrm>
          <a:off x="255042" y="4916541"/>
          <a:ext cx="1361134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CCE91B-F159-42CF-953D-AC52F16C0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5042" y="4916541"/>
                        <a:ext cx="1361134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6E6A3D5-3984-4744-9DC7-3C00AC35F79A}"/>
              </a:ext>
            </a:extLst>
          </p:cNvPr>
          <p:cNvSpPr txBox="1"/>
          <p:nvPr/>
        </p:nvSpPr>
        <p:spPr>
          <a:xfrm>
            <a:off x="1715991" y="4301582"/>
            <a:ext cx="567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Next, get the volume by multiplying the area of the base by the height of the prism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DC79B46-75B4-4B78-84C1-B19AAEFEB2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54745"/>
              </p:ext>
            </p:extLst>
          </p:nvPr>
        </p:nvGraphicFramePr>
        <p:xfrm>
          <a:off x="291791" y="5591044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18" imgW="609480" imgH="177480" progId="Equation.DSMT4">
                  <p:embed/>
                </p:oleObj>
              </mc:Choice>
              <mc:Fallback>
                <p:oleObj name="Equation" r:id="rId18" imgW="6094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87D76A3-C81B-44AF-8FC6-B8D73AF3D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1791" y="5591044"/>
                        <a:ext cx="110648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E7D6DD4-6080-42A5-9CA6-B821EEAFA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68670"/>
              </p:ext>
            </p:extLst>
          </p:nvPr>
        </p:nvGraphicFramePr>
        <p:xfrm>
          <a:off x="2098038" y="4961786"/>
          <a:ext cx="34099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20" imgW="1879560" imgH="253800" progId="Equation.DSMT4">
                  <p:embed/>
                </p:oleObj>
              </mc:Choice>
              <mc:Fallback>
                <p:oleObj name="Equation" r:id="rId20" imgW="18795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CCE91B-F159-42CF-953D-AC52F16C0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98038" y="4961786"/>
                        <a:ext cx="34099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1A2C356-F28D-41E6-9D68-5E9329142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240735"/>
              </p:ext>
            </p:extLst>
          </p:nvPr>
        </p:nvGraphicFramePr>
        <p:xfrm>
          <a:off x="2085392" y="5433878"/>
          <a:ext cx="23733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22" imgW="1307880" imgH="203040" progId="Equation.DSMT4">
                  <p:embed/>
                </p:oleObj>
              </mc:Choice>
              <mc:Fallback>
                <p:oleObj name="Equation" r:id="rId22" imgW="13078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E7D6DD4-6080-42A5-9CA6-B821EEAFA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85392" y="5433878"/>
                        <a:ext cx="237331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1E7ED7B-6EDD-4CBB-AE1E-C6E16544A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421205"/>
              </p:ext>
            </p:extLst>
          </p:nvPr>
        </p:nvGraphicFramePr>
        <p:xfrm>
          <a:off x="2098038" y="5905970"/>
          <a:ext cx="16811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24" imgW="927000" imgH="203040" progId="Equation.DSMT4">
                  <p:embed/>
                </p:oleObj>
              </mc:Choice>
              <mc:Fallback>
                <p:oleObj name="Equation" r:id="rId24" imgW="92700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1A2C356-F28D-41E6-9D68-5E93291423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98038" y="5905970"/>
                        <a:ext cx="168116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14DF4E8-8E31-41D4-B65A-C5A37A4CEAD2}"/>
              </a:ext>
            </a:extLst>
          </p:cNvPr>
          <p:cNvSpPr txBox="1"/>
          <p:nvPr/>
        </p:nvSpPr>
        <p:spPr>
          <a:xfrm>
            <a:off x="1874044" y="6400707"/>
            <a:ext cx="567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volume of the triangle prism shown is 3600cm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13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C1FC-625C-45EB-A4B7-C85339B845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5896" y="331076"/>
            <a:ext cx="7467600" cy="5360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Which solid has the greatest volume? 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1FDAFB6D-10C4-4CD4-A34C-C76BDE9EE256}"/>
              </a:ext>
            </a:extLst>
          </p:cNvPr>
          <p:cNvSpPr/>
          <p:nvPr/>
        </p:nvSpPr>
        <p:spPr>
          <a:xfrm>
            <a:off x="165824" y="1127126"/>
            <a:ext cx="2140800" cy="1395250"/>
          </a:xfrm>
          <a:prstGeom prst="cube">
            <a:avLst>
              <a:gd name="adj" fmla="val 22638"/>
            </a:avLst>
          </a:prstGeom>
          <a:solidFill>
            <a:schemeClr val="accent2"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A9497DAC-868E-4D94-811F-EB7331A40F84}"/>
              </a:ext>
            </a:extLst>
          </p:cNvPr>
          <p:cNvSpPr/>
          <p:nvPr/>
        </p:nvSpPr>
        <p:spPr>
          <a:xfrm>
            <a:off x="3082158" y="1103587"/>
            <a:ext cx="2979684" cy="1395250"/>
          </a:xfrm>
          <a:prstGeom prst="cube">
            <a:avLst>
              <a:gd name="adj" fmla="val 80837"/>
            </a:avLst>
          </a:prstGeom>
          <a:solidFill>
            <a:srgbClr val="00B05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8A8FDD51-3527-4F3E-8164-143E4BC863CB}"/>
              </a:ext>
            </a:extLst>
          </p:cNvPr>
          <p:cNvSpPr/>
          <p:nvPr/>
        </p:nvSpPr>
        <p:spPr>
          <a:xfrm>
            <a:off x="6600499" y="990491"/>
            <a:ext cx="1700049" cy="1539768"/>
          </a:xfrm>
          <a:prstGeom prst="cube">
            <a:avLst>
              <a:gd name="adj" fmla="val 37334"/>
            </a:avLst>
          </a:prstGeom>
          <a:solidFill>
            <a:srgbClr val="FF000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C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C220301-B062-4B6F-8080-2CE25FDEF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17343"/>
              </p:ext>
            </p:extLst>
          </p:nvPr>
        </p:nvGraphicFramePr>
        <p:xfrm>
          <a:off x="6982594" y="2501245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C220301-B062-4B6F-8080-2CE25FDEF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2594" y="2501245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123AAA-6BF8-4909-B329-840327341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23083"/>
              </p:ext>
            </p:extLst>
          </p:nvPr>
        </p:nvGraphicFramePr>
        <p:xfrm>
          <a:off x="8100633" y="2132015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B123AAA-6BF8-4909-B329-840327341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0633" y="2132015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8ADCC0A-746B-443F-9FF1-E3DE8F293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13705"/>
              </p:ext>
            </p:extLst>
          </p:nvPr>
        </p:nvGraphicFramePr>
        <p:xfrm>
          <a:off x="8355400" y="1292448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8ADCC0A-746B-443F-9FF1-E3DE8F293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5400" y="1292448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34E8E6-6596-4D57-8897-44D45EF0A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39669"/>
              </p:ext>
            </p:extLst>
          </p:nvPr>
        </p:nvGraphicFramePr>
        <p:xfrm>
          <a:off x="3552168" y="2501245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34E8E6-6596-4D57-8897-44D45EF0A3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2168" y="2501245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3FB347D-CE23-4CD0-BBEA-185A885EB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889035"/>
              </p:ext>
            </p:extLst>
          </p:nvPr>
        </p:nvGraphicFramePr>
        <p:xfrm>
          <a:off x="5518150" y="1801813"/>
          <a:ext cx="796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10" imgW="368280" imgH="177480" progId="Equation.DSMT4">
                  <p:embed/>
                </p:oleObj>
              </mc:Choice>
              <mc:Fallback>
                <p:oleObj name="Equation" r:id="rId10" imgW="3682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3FB347D-CE23-4CD0-BBEA-185A885EB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18150" y="1801813"/>
                        <a:ext cx="7969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203C7CA-43AF-4043-B084-1D0514757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40306"/>
              </p:ext>
            </p:extLst>
          </p:nvPr>
        </p:nvGraphicFramePr>
        <p:xfrm>
          <a:off x="6061842" y="1101179"/>
          <a:ext cx="534660" cy="31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12" imgW="304560" imgH="177480" progId="Equation.DSMT4">
                  <p:embed/>
                </p:oleObj>
              </mc:Choice>
              <mc:Fallback>
                <p:oleObj name="Equation" r:id="rId12" imgW="3045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203C7CA-43AF-4043-B084-1D051475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1842" y="1101179"/>
                        <a:ext cx="534660" cy="31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2E3C497-EE9F-4C5D-BCFA-E4C4FC4D2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00584"/>
              </p:ext>
            </p:extLst>
          </p:nvPr>
        </p:nvGraphicFramePr>
        <p:xfrm>
          <a:off x="651090" y="2503817"/>
          <a:ext cx="767474" cy="3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2E3C497-EE9F-4C5D-BCFA-E4C4FC4D2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090" y="2503817"/>
                        <a:ext cx="767474" cy="3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B7DA62-7A16-41BE-945D-F96DFF59F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15899"/>
              </p:ext>
            </p:extLst>
          </p:nvPr>
        </p:nvGraphicFramePr>
        <p:xfrm>
          <a:off x="2156133" y="2302643"/>
          <a:ext cx="6302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16" imgW="291960" imgH="177480" progId="Equation.DSMT4">
                  <p:embed/>
                </p:oleObj>
              </mc:Choice>
              <mc:Fallback>
                <p:oleObj name="Equation" r:id="rId16" imgW="29196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B7DA62-7A16-41BE-945D-F96DFF59F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56133" y="2302643"/>
                        <a:ext cx="6302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62E4AE8-960A-49D2-A877-ED912825C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5423"/>
              </p:ext>
            </p:extLst>
          </p:nvPr>
        </p:nvGraphicFramePr>
        <p:xfrm>
          <a:off x="2281237" y="1413693"/>
          <a:ext cx="7667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18" imgW="355320" imgH="177480" progId="Equation.DSMT4">
                  <p:embed/>
                </p:oleObj>
              </mc:Choice>
              <mc:Fallback>
                <p:oleObj name="Equation" r:id="rId18" imgW="3553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62E4AE8-960A-49D2-A877-ED912825C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81237" y="1413693"/>
                        <a:ext cx="766762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52166E4-58F3-44D3-BFAA-95598DD6FEF1}"/>
              </a:ext>
            </a:extLst>
          </p:cNvPr>
          <p:cNvSpPr txBox="1"/>
          <p:nvPr/>
        </p:nvSpPr>
        <p:spPr>
          <a:xfrm>
            <a:off x="4207034" y="1322242"/>
            <a:ext cx="60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B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6ACF6BD-0ACE-49AC-9B3A-F2201599A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242429"/>
              </p:ext>
            </p:extLst>
          </p:nvPr>
        </p:nvGraphicFramePr>
        <p:xfrm>
          <a:off x="193675" y="3354388"/>
          <a:ext cx="16827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20" imgW="927000" imgH="228600" progId="Equation.DSMT4">
                  <p:embed/>
                </p:oleObj>
              </mc:Choice>
              <mc:Fallback>
                <p:oleObj name="Equation" r:id="rId20" imgW="927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CCE91B-F159-42CF-953D-AC52F16C0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3675" y="3354388"/>
                        <a:ext cx="168275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1888E41-2CC4-4FA8-B12A-3CCC9D64B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12886"/>
              </p:ext>
            </p:extLst>
          </p:nvPr>
        </p:nvGraphicFramePr>
        <p:xfrm>
          <a:off x="180975" y="3870325"/>
          <a:ext cx="15668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22" imgW="863280" imgH="241200" progId="Equation.DSMT4">
                  <p:embed/>
                </p:oleObj>
              </mc:Choice>
              <mc:Fallback>
                <p:oleObj name="Equation" r:id="rId22" imgW="86328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6ACF6BD-0ACE-49AC-9B3A-F2201599A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0975" y="3870325"/>
                        <a:ext cx="15668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FBAE609-72D2-4AE7-996D-AC03DE1B9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47157"/>
              </p:ext>
            </p:extLst>
          </p:nvPr>
        </p:nvGraphicFramePr>
        <p:xfrm>
          <a:off x="3143250" y="3354388"/>
          <a:ext cx="17049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24" imgW="939600" imgH="228600" progId="Equation.DSMT4">
                  <p:embed/>
                </p:oleObj>
              </mc:Choice>
              <mc:Fallback>
                <p:oleObj name="Equation" r:id="rId24" imgW="93960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6ACF6BD-0ACE-49AC-9B3A-F2201599A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143250" y="3354388"/>
                        <a:ext cx="170497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2035A5D-7532-4C2D-8ED4-38644B947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882788"/>
              </p:ext>
            </p:extLst>
          </p:nvPr>
        </p:nvGraphicFramePr>
        <p:xfrm>
          <a:off x="3141663" y="3870325"/>
          <a:ext cx="1566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26" imgW="863280" imgH="241200" progId="Equation.DSMT4">
                  <p:embed/>
                </p:oleObj>
              </mc:Choice>
              <mc:Fallback>
                <p:oleObj name="Equation" r:id="rId26" imgW="86328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1888E41-2CC4-4FA8-B12A-3CCC9D64B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141663" y="3870325"/>
                        <a:ext cx="15668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C17940C-6B6D-4475-A90D-B2AC9AFDB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14208"/>
              </p:ext>
            </p:extLst>
          </p:nvPr>
        </p:nvGraphicFramePr>
        <p:xfrm>
          <a:off x="6396038" y="3221038"/>
          <a:ext cx="1774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28" imgW="977760" imgH="228600" progId="Equation.DSMT4">
                  <p:embed/>
                </p:oleObj>
              </mc:Choice>
              <mc:Fallback>
                <p:oleObj name="Equation" r:id="rId28" imgW="97776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FBAE609-72D2-4AE7-996D-AC03DE1B9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396038" y="3221038"/>
                        <a:ext cx="17748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E3D01B3-A0CD-4947-87C2-E729331B7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79612"/>
              </p:ext>
            </p:extLst>
          </p:nvPr>
        </p:nvGraphicFramePr>
        <p:xfrm>
          <a:off x="6407150" y="3736975"/>
          <a:ext cx="1612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30" imgW="888840" imgH="241200" progId="Equation.DSMT4">
                  <p:embed/>
                </p:oleObj>
              </mc:Choice>
              <mc:Fallback>
                <p:oleObj name="Equation" r:id="rId30" imgW="88884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2035A5D-7532-4C2D-8ED4-38644B947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407150" y="3736975"/>
                        <a:ext cx="16129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66533AA-B0DF-492C-AC66-D40B6748C21E}"/>
              </a:ext>
            </a:extLst>
          </p:cNvPr>
          <p:cNvSpPr txBox="1"/>
          <p:nvPr/>
        </p:nvSpPr>
        <p:spPr>
          <a:xfrm>
            <a:off x="783922" y="4932008"/>
            <a:ext cx="567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volume of the third prism (Cube) is the largest with a volume of 2197cm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09B3-777F-46A1-B67F-DEE6F7B950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4365" y="299545"/>
            <a:ext cx="8552793" cy="57544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Which of the following would require to use of volume?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F62CC7-5940-4431-B754-F79D8A550DCB}"/>
              </a:ext>
            </a:extLst>
          </p:cNvPr>
          <p:cNvSpPr txBox="1">
            <a:spLocks/>
          </p:cNvSpPr>
          <p:nvPr/>
        </p:nvSpPr>
        <p:spPr>
          <a:xfrm>
            <a:off x="97219" y="1051037"/>
            <a:ext cx="8841829" cy="5754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a) The amount of cloth to make a sweater : YES OR NO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16EB25-5843-41A8-AF9F-6444B654ECA3}"/>
              </a:ext>
            </a:extLst>
          </p:cNvPr>
          <p:cNvSpPr txBox="1">
            <a:spLocks/>
          </p:cNvSpPr>
          <p:nvPr/>
        </p:nvSpPr>
        <p:spPr>
          <a:xfrm>
            <a:off x="97219" y="2409501"/>
            <a:ext cx="6571595" cy="57544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b) The amount of juice in a bottle : YES OR NO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4587F-B4B4-47E5-9E13-F8C99E41BA63}"/>
              </a:ext>
            </a:extLst>
          </p:cNvPr>
          <p:cNvSpPr txBox="1">
            <a:spLocks/>
          </p:cNvSpPr>
          <p:nvPr/>
        </p:nvSpPr>
        <p:spPr>
          <a:xfrm>
            <a:off x="97219" y="3767965"/>
            <a:ext cx="7572705" cy="57544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c) The amount of air to inflate a balloon : YES OR NO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8F2618-A2F6-4701-94AB-CCEB37027D6F}"/>
              </a:ext>
            </a:extLst>
          </p:cNvPr>
          <p:cNvSpPr txBox="1">
            <a:spLocks/>
          </p:cNvSpPr>
          <p:nvPr/>
        </p:nvSpPr>
        <p:spPr>
          <a:xfrm>
            <a:off x="97218" y="5126429"/>
            <a:ext cx="8345216" cy="57544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d) The amount of paint required to paint a wall: YES OR 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8276D-40B0-44FF-9F64-90D2C86A528C}"/>
              </a:ext>
            </a:extLst>
          </p:cNvPr>
          <p:cNvSpPr txBox="1"/>
          <p:nvPr/>
        </p:nvSpPr>
        <p:spPr>
          <a:xfrm>
            <a:off x="246816" y="1617281"/>
            <a:ext cx="567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amount of cloth is related to surface area.  So it does not require the use of volume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3E05E-DF29-4CFB-9B76-43A3C78A8021}"/>
              </a:ext>
            </a:extLst>
          </p:cNvPr>
          <p:cNvSpPr txBox="1"/>
          <p:nvPr/>
        </p:nvSpPr>
        <p:spPr>
          <a:xfrm>
            <a:off x="284072" y="2826320"/>
            <a:ext cx="638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amount of juice is related to the space inside the bottle.  So YES, it does require the use of volume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860CE-B991-4046-AD7A-136C34ADCEEE}"/>
              </a:ext>
            </a:extLst>
          </p:cNvPr>
          <p:cNvSpPr txBox="1"/>
          <p:nvPr/>
        </p:nvSpPr>
        <p:spPr>
          <a:xfrm>
            <a:off x="244365" y="4234341"/>
            <a:ext cx="638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amount of air inside the balloon is the volume of the balloon. SO YES, it requires the use of volume</a:t>
            </a:r>
            <a:endParaRPr lang="en-CA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FF674-06C4-4947-B9FC-BE7D8A29F59D}"/>
              </a:ext>
            </a:extLst>
          </p:cNvPr>
          <p:cNvSpPr txBox="1"/>
          <p:nvPr/>
        </p:nvSpPr>
        <p:spPr>
          <a:xfrm>
            <a:off x="204657" y="5574632"/>
            <a:ext cx="758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Although the area of a wall is about surface area, the amount of paint is measured in liters.  SO, therefore, the amount of paint required is related to volume.  Answer YES</a:t>
            </a:r>
            <a:endParaRPr lang="en-CA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GENSWF_OUTPUT_FILE_NAME" val="m8pch91"/>
  <p:tag name="ISPRING_RESOURCE_PATHS_HASH" val="6cefca26cfd723173d4fc5f1a1f41ba8a745a"/>
  <p:tag name="ISPRING_RESOURCE_PATHS_HASH_2" val="d82b1d9efc9cbe99d0e3f5252f93438f4b1ce12e"/>
  <p:tag name="ISPRING_ULTRA_SCORM_COURSE_ID" val="9BCE7A19-B608-497B-ACE1-46FD94509D5B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RESENTATION_TITLE" val="Section 9.1 Volumes"/>
  <p:tag name="ISPRING_RESOURCE_PATHS_HASH_PRESENTER" val="985354cc2ec71e8e15b24f8ab6151a135ae2696"/>
  <p:tag name="ISPRING_PLAYERS_CUSTOMIZATION_2" val="UEsDBBQAAgAIAAO9gl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A72C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A72C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AO9gl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A72C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AO9glCOc/b6agAAAOUAAAAaAAAAbm9uZS9odG1sX3NraW5fc2V0dGluZ3MuanOr5lIAAqUcJQUrhWowG8xPKi0pyc/TS87PK0nNK9HLyy/KTQSrUVJ2AwMlHZyK88tSiwgoTUtMTkUx1NTIwskFp0qEiSZO5i7OlsjqChLTU/WSEpOz04vyS/NSIMqcXV0MXYyVwKpquWoBUEsDBBQAAgAIAAO9glC8fTX3SgAAAEkAAAAXAAAAbm9uZS9sb2NhbF9zZXR0aW5ncy54bWyzsa/IzVEoSy0qzszPs1Uy1DNQUkjNS85PycxLt1UKDXHTtVBSKC5JzEtJzMnPS7VVystXUrC347LJyU9OzAlOLSkBKizWt+MCAFBLAwQUAAIACAAGvYJQqOVJCL4FAADcFQAAJgAAAHVuaXZlcnNhbC1uby12aWRlby9jb21tb25fbWVzc2FnZXMubG5nrVjdbts2FL4v0HcgBBTYgC5tB7QYhsQFLTGxEFlSRTpuNgwCIzEOEUn09OMku9rT7MH2JDukZMduV0hKemHDony+c0h+3zmHPP54n2doI8pKquLEenf01kKiSFQqi9WJtWCnP/1ioarmRcozVYgTq1AW+jh5+eI448Wq4SsBv1++QOg4F1UFj9VEPz0+I5meWOE0xrZNKHWnHolDD1+SKKY28XHkBrEfsJguwjCIGHGsCbsRqJJ5k/EaYkKyQoWqUdWs16qsRYpkgWr4C08S8CCvZCbrB5SrVBy/6Xz2h0DPXT8G9/r3dtj1XHYZzwOHWBNS8KsMwkhKIQpUCp6K8jk+/CCaY68Dd2T1fPQlZgQwo/PWjx0RGHDipctm1sQGTL1Ud7K+QZKuS9hNJDY8a9o17fa7z90U2+cxC2IchvF0wVjgxx6eEs+aTHly22dtB/MQ+5exF5wF8dQ9g7BUvubFA/LUSv3w84cP9+/ef/hxFAyFVfQOgZBBev92AJDPosCLAY14sU8+M2uiv8fZBQvmuT7sYvdjnHUYkQtror977RZRRHwQhuc6JHapUYleC48YlVyqBt3wjUC1Qhsp7owmRFHLEoiVydS8SBQMFE0vr5xgjoFEEaEscm3mBr41oaosH163UmvqG1WCuwqlLXdT41OzSr9fl6IC1y23lJYniDZVOZfFUb/rpe8F2DEkmwO78RksLttNCpAO4A2lNzA/9Rpc3BWZ4im6BiEhGVDE1+tMJl3i6HgfZvyhN4oIL13/DMgeeBRE62xHdCpIkVNyPdmRKBGmJAKAkleifIJtbLhuzBHOsnEIM/ds5sGH6RBmcnWTwaceG0dIgAmh6M0UwFTI6CGmdBlEjl40cIU4WvOqulNlesDS/f3sA3Z9OwAh2GwPXBeIHTDwQ0K9KkuR1P1gECU2/O50BVMFAsbMJAMtqbypapBNvs5ELUy0Uk+FJ4ZSV+Jagb4ywTct98G7EVsvzT288O1ZPGW7FOrxpkhuBtqBOP9XH/tqaIAm+5zvjalDi6fBZ8gukAyDMRbBOeTA8zEWl4TCIhPaZ+PjC/cMm12CvLdNStukl3CdY7KHrgHQbNpI1VQwopcEUpPZkeponBtKPi2AxS72vpFbW9Rt97GSGyjdQEBR9jqCdG8TR4vq08L9LT7Frmcq9ZfU4w+m0+HphheJALIlXO/pA7xLZWreadob/3828i/E6y7Vv+qqhO+Qz6/GxnNQWL6hCF7XIl/Xfa71gnXhPyUKLfFvhjBk6k/zv2tEv8vO7LWuz96fgxZ5zB71BvHMlRq+W987EtqWGgINiy6O0GNkw61m2u3UDXRF7O+2H+1c/xRswrZuQWFzi2s13NoPOgBfoadi0BmssYmcQquTQxUabnsBsz4I/0IXjOH2SzKlLoOqsxRXlax7PRs9D66vRs5PL6x7PetBsWEu8yBkHwBXu4NkJnOIPx2AuZiT7Qq0JeJgJkvVZKmRfyZvTZmAtW1y8XU3fF2q3IxmvNrSvy1TH58TRTu5qHUajuindgoevD97An76LlGCI2hjbOzbuvextdqzgUYgH70UHqPb1gl0lPM6uYFyfK2aIh0I1B7BHHKKAaybMxW87O/COoAvwmhHUTf66ygQ3dFBEiU7sN99VYvqj9Egeho7DNoe/MR93Q+0mBoW0Tg4PYVO7vq6z4Lh6WHI5mGIVXdU3toNPDkzF9j/XY6kvC2Kucph6KjfL9OXVIYsmDFsz+agP2rkppoSms4xCFu62cEigiNdp1wbgKCBYLLOBCL3XOttDKq++IHMbA5p1mTOy1tI60ypbFRsZgO1nOpxc3q8A2nqTBajIn9eUdUTZm4YY8cxF0KwknDev217iBQOnEl3M5Sp1WAwe4Z9qBpf4IlU1mMBI0J2Fz76UsNcIHiK69vUf//+p8/eFOptToa01z4/Jr3N13V791SZe9jjN3vXsv8BUEsDBBQAAgAIAAa9glAVHmAbowAAAH8BAAA3AAAAdW5pdmVyc2FsLW5vLXZpZGVv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r2CUEszhoovBQAAaB0AADAAAAB1bml2ZXJzYWwtbm8tdmlkZW8vZmxhc2hfcHVibGlzaGluZ19zZXR0aW5ncy54bWzlWdty2zYQffdXYNjJYyw7sZvEI8mjSNRYE90q0kk8nY4HIlciahBgAVCO8tSv6Yf1S7oQLVryFUoiT5o8eGSCe84u9oYlWT3+lHIyA6WZFDVvf3fPIyAiGTMxrXmnYfv5a49oQ0VMuRRQ84T0yHF9p5rlY850EoAxKKoJ0gh9lJmalxiTHVUql5eXu0xnyt6VPDfIr3cjmVYyBRqEAVXJOJ3jj5lnoL0rBgcC/EuluILVd3YIqRZMPRnnHAiL0XLB7KYob3OqE69SiI1pdDFVMhdxU3KpiJqOa94vTb+133q5lCmoWiwFYX2i67hol80RjWNmraA8YJ+BJMCmCZq7v3fgkUsWm6Tmvdx7YXlQvnKbZ8FebJ5anqZELwhzpSAFQ2NqaHFZaFQwAYXhAF03KgckXVtbkTTwyZQLxVI8FzRlUYh3iPVVzWuF5yO/7Y/8ftM/Px11C1OdEWEn7PpOmKDbafnn/UHoB+cnYa+7MSj0P4YbgDa1zJl+OPIDvx/6o/O3ncGGCHejrjF+r9Hpboj54L8NOuGmmvqN3qaQ4cmg74Y5ORv6o26n/+48HAy6YWd4jVrk8Eq2VivriV/FApG5Wk1vk+TpWFDGsdncyHENBtsVp2oKoWwzrMYJ5Ro88mcG099yypmZ2wrFrnYBkDV0BpEZ2eqrebaivGu6ghANw5Isa/vwTVnar16vbb1SaL/e1p1WVstmN0ykkU9s/f7eYWn+m4OHzb/H0Co1hkYJNjGz7EGrK0spZpE0MmyGHRJubHOScx7kWSaVuW5jq4ulEffQVCdSrEXeXpOx5HHpMUjHEPdpCiutP7hgoo2S+x6ZYI5y9OUgA0ECKvC4YQb9G5UEOh9rw8zimGlfSTcUo5wgH56HQHrBLX9HCVV6LSnL0NoWH9V/70sD+o/C3cXSvaIBZ6jFloaTvC9i0lL0Eo9HF/EhCBexE8wcbrMHlJMRiuoNJEmDcyfhFOvIRfADjDUz4CQqcx6TucwJZxfoZ0kw4/MU/0uArB7LZKJkuljF0cEQvQjLjMElxMcuis5QRZojEueUjIMpNPyVs89kDBOpkBfoDMOG60wX/LsbEWdU62tSurTxWXG4dfot/+Mzu0EazygOCpuRY3lDmpmt8NM5EdIsceiOiOaYFTYoMYsX91z2tvvlYSg7DMb5G0VjjV+zNOf0W9KXDlmh3mLIt6Nlk8A/aoGz2oTOFoVui3dBjSXOMCQFJ96I8HRgIgdXwogKIgWfExrhgKJt25gxmWtcKRpEQa2/3MICj2m6uJriSYYaVQzKiXJv/8XLg8NfX71+c7Rb+ffvf54/CLoa3YacWnXF7NZ8cOB3Rt54uHgEd88Q74a6Mco/Arp3oHfGbWrmA8O9M/KOEd8Ze3PQdwbeGvcfQT4w9N/CtqVKbdeJb8Xz7uc/B3jHGt1ohp33nfDsDoJFKdwe2KoVO0zePVsuZuzvdbQM/MaoeUIwXKfdMDhyaQ99iZ3YRAk2mIl9CeKCGZyGGFPfid6GzmkWHfnvnQgxiE6d1E1tf+C04XcuUqNidhyuzI1OJuAsMC3ONpwGOEtxeI2frLN/TZ91qstv3KK31rr+H+3nqx9ti/61pfYDVEXJ1lL35zggthmgH9jt3/c7nx/5xcxo+XLWRbhH1QUoEkrJneSHy1eQpCMm0gURAJAUH7LdHBjDk7ar9cQP/F7n7aDb+gmOhu/Ug8VV+dlh7TtD+f57/cOcvZMywVJ0q30wL7/m1Q8P9qqVu2/t7CDb+tfR+s5/UEsDBBQAAgAIAAa9glAOe8cgZQMAAJcMAAAqAAAAdW5pdmVyc2FsLW5vLXZpZGVvL2ZsYXNoX3NraW5fc2V0dGluZ3MueG1slVfbTuMwEH3nK6ruO10KuwUpVOoNCW0X0NLtu9tMW6uOHdlO2f79ji9JnDYhhQgJz5xjz+V4LCK1p7xzAKmo4I/dfnd41elE60xK4HoBScqIhg6NH7tPf+fzbs+5BRPyHbSmfKuMJbdZ4CrTWvDrteAa97jmQiaEdYffnuxP1LPINpbAkC7lbMgaymN+9O/H04so/oy78WA6eWgirEWSEn6ci624XpH1fitFxmMT2q35mmi7YwqSUb5vjYhRpZ81JJWYZjez/qx/GSWVoBSYkB6mo/7oZyuLkRWwIvvB3f3d6EJOedTnjTmhHaii2tIG/cHt4K6JlpItVIs8mU1vprfNeI67V7vyaVyOoOGfbs0chX8E+aXNRZqlX9FIKsXWFPSEMzBfK4cJEuP1Q8L0wXytBJOQOahVkIrRGNsgZOyk+N18TeCmWvo/wyERmbstBXszTTiZHkYhKwZDLTOIevnK+dROfLxmGi8TDDeEKQSEphL0hhm+kUzl21RtJe4PfFAeByBvKBFLwbIEJi7eAFi1l/jJZGznShhfYQsClHDwxiDC0lgiX7CsZ8jAWCLfTbdeOTuewU89jpPrYUx8Mz+vPnqBE1zm9cpXudecNDe3XAVHe0OOSUQMQyurBU3AdC3qWZsLqXcWU8TJgW6Jxjfpt8GtjjYZFfVOHF5p9bqKNNUM6uS2FplUGAy6lz5b37kaj6O4h0ON9Bw2OkdXjWVTzGsRasGu25Xutyvq5tYdjW/JYzchcg9yIQRT3Y7n4f3DbdyrfM4w0xrfUpDPfCMu5HChIdzfJtEEFu4KXgonWpP1LsGQmjIoKuoaW9+/yB9b11ieJSuQM9QDhVyQVZvD7eh2x/BXLyl8QFwlNDgdU+9wO05ooffA4AUARK53+W1wC+dJMqYpgwPkMyUw2ISbMosUqr8uXyOuqiQDy0V69COoFEqIqzpqCEuMq57hPO2a12SlbGaViZIP93KkVMZ9PiWNWMMBaddeSZWN0V9XQexVpZwk0+JdE6n9puXa504OMOI0sQMIHcHxNR7HYUKkvirWmVfrzF6GYB6tYjOVE2o8TRQzZof9Oor1nM7YBV7P4UYChPPVGq+CF+AXHFeCyPilgFSehBq3Y2OO+GjacY2DPkl11AtMrjlFG/Bv/Idk+B9QSwMEFAACAAgABr2CUPrnN04qBQAA8hwAAC8AAAB1bml2ZXJzYWwtbm8tdmlkZW8vaHRtbF9wdWJsaXNoaW5nX3NldHRpbmdzLnhtbN1Z3VLbOBS+5yk03ullCfRn2zIJTJqYwdP8bWzaMjs7jGKfxFpkySvJoenVPs0+2D7JHsXEJBBA6RI67QUTLJ/v09H5t10/+pJxMgWlmRQNb393zyMgYpkwMWl4p9Hx87ce0YaKhHIpoOEJ6ZGjw516Xow402kIxqCoJkgj9EFuGl5qTH5Qq11eXu4ynSt7V/LCIL/ejWVWyxVoEAZULed0hj9mloP2rhgcCPAvk+IKdrizQ0i9ZOrKpOBAWIKaC2YPRfmJybhXK6VGNL6YKFmIpCW5VERNRg3vl5bf3m+/XMiUTG2WgbAm0Ye4aJfNAU0SZpWgPGRfgaTAJilqu7/3yiOXLDFpw3u598LyoHztNs+cvTw7tTwtiUYQ5mqDDAxNqKHlZbmjgjEo9AboQ6MKQNKVtSVJA19MtVAuJTNBMxZHeIdYUzW8dnQ+9I/9od9r+eenw06pqjMiCqKO74QJO0HbP+/1Iz88P4m6nY1Bkf852gC0qWbO9IOhH/q9yB+evw/6GyLclbrG+N1m0NkQ88l/HwbRpjv1mt1NIYOTfs8Nc3I28IedoPfhPOr3O1EwuEbNY3gpWuu11cCvY4LIQi2Ht0mLbCQo41hrbsS4BoPVilM1gUgeM8zGMeUaPPJnDpPfCsqZmdkMxaJ2AZA3dQ6xGdrsa3g2o7xrupIQFcOUrHL79bsqtd+8XTl6rdz9+lhrtaxXtW6QSiOfWPv9vdeV+u9e3a/+HYrWqTE0TrGImUUNWl5ZSDGLpLFhU6yQcOOY44LzsMhzqcx1GVterJS4g6Y+lmLF8/aajCRPKotBNoKkRzOMv8Gx8MgYg5Kj8fo5CBJSge2FGTRoXCF0MdKGmXlbOb6SbipGOcHWgf0PSDe8ZeA4pUqvRGHlS1vT48Pfe9KA/qO0b7l0p2jIGe5ic8FJ3hcJaSt6ie3QRXwAwkXsBEOF23AB5aSEonoDSdLk3Ek4w8RxEfwEI80MOInKgidkJgvC2QXaWRIM8SLD/1Igy32YjJXM5qucakP03C1TBpeQHLlsdIZbZAUicS7JOZhyh78K9pWMYCwV8gKdottwnemSf3cj4pxqfU1KFzo+K7tZ0Gv7n5/ZA9JkSnEy2Iwc8xmy3GyFn86IkGaBQ3PEtMCosE5JWDK/53K23W93Q1VS0M+P5I0Vfs2ygtPHpK8MskS9RZdvZ5dNHP+gBs7bpnQ6T3SbvHNqTHGGLik58UaMjYOJAlwJYyqIFHxGaIwTibZlY8pkoXGlLBAltf52DUs8hun8aoIPLbijSkA5Ue7tv3j56vWvb96+O9it/fv3P8/vBV3NagNO7XblsNa6d8J3Rt54mngAd8fU7oa6Mbs/ALpzgnfGbarmPdO8M3LNTO+MvTnZOwNvzfcPIO+Z8m9hj6XKbNVJbvlz/QOfAzywSjdbUfAxiM7WEMxT4fbAVq/Z6XH9MDkfqm/MkqPvN0yGfnPYOiHooNNOFB64FISexNpr4hRLyti+53DB9E8j9KLvRG+d5TR9Dv2PToToNqfa6bZtr+904A8uUsNyWhwsTYpOKmD3n5TdDPs/ZxmOq8mT1fL/U1mdMvGRi/LWitWPUXDWPr2yeytOWaO2VHCAqjjdWrD+wE3g+/nkJ7b02ujX6xouCSFjFvREnfdnftcyXLxgdRHuUnUBikRScif5weI1IgnEWLogQgCS4XOzmwETeNLqtBr0od8N3vc77a1GP3ML/x+i5Dyu+cqr6rvByoeC6gX26pe1HVxf/U55uPMfUEsDBBQAAgAIAAa9glDsTFlStgEAAHoGAAAoAAAAdW5pdmVyc2FsLW5vLXZpZGVv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AGvYJQuOc88l4AAABjAAAAJQAAAHVuaXZlcnNhbC1uby12aWRlby9sb2NhbF9zZXR0aW5ncy54bWwNyr0OQEAMAODdUzTd/W0Gx2a04AEaGpH0WnFHeHu3fcPX9q8XePgKh6nDuqgQWFfbDt0dLvOQNwghkm4kpuxQDaHvslZsJZk4xhQDnEIfXzP7hMgj+TSHWwTLLvsBUEsBAgAAFAACAAgAA72CUBnSz1eAAwAATQwAABgAAAAAAAAAAQAAAAAAAAAAAG5vbmUvY29tbW9uX21lc3NhZ2VzLmxuZ1BLAQIAABQAAgAIAAO9glAVHmAbowAAAH8BAAApAAAAAAAAAAEAAAAAALYDAABub25lL3BsYXliYWNrX2FuZF9uYXZpZ2F0aW9uX3NldHRpbmdzLnhtbFBLAQIAABQAAgAIAAO9glAfVIpqMAMAAMcOAAAiAAAAAAAAAAEAAAAAAKAEAABub25lL2ZsYXNoX3B1Ymxpc2hpbmdfc2V0dGluZ3MueG1sUEsBAgAAFAACAAgAA72CUHFXlJ0VAQAA0QIAABwAAAAAAAAAAQAAAAAAEAgAAG5vbmUvZmxhc2hfc2tpbl9zZXR0aW5ncy54bWxQSwECAAAUAAIACAADvYJQ15twlisDAABvDgAAIQAAAAAAAAABAAAAAABfCQAAbm9uZS9odG1sX3B1Ymxpc2hpbmdfc2V0dGluZ3MueG1sUEsBAgAAFAACAAgAA72CUI5z9vpqAAAA5QAAABoAAAAAAAAAAQAAAAAAyQwAAG5vbmUvaHRtbF9za2luX3NldHRpbmdzLmpzUEsBAgAAFAACAAgAA72CULx9NfdKAAAASQAAABcAAAAAAAAAAQAAAAAAaw0AAG5vbmUvbG9jYWxfc2V0dGluZ3MueG1sUEsBAgAAFAACAAgABr2CUKjlSQi+BQAA3BUAACYAAAAAAAAAAQAAAAAA6g0AAHVuaXZlcnNhbC1uby12aWRlby9jb21tb25fbWVzc2FnZXMubG5nUEsBAgAAFAACAAgABr2CUBUeYBujAAAAfwEAADcAAAAAAAAAAQAAAAAA7BMAAHVuaXZlcnNhbC1uby12aWRlby9wbGF5YmFja19hbmRfbmF2aWdhdGlvbl9zZXR0aW5ncy54bWxQSwECAAAUAAIACAAGvYJQSzOGii8FAABoHQAAMAAAAAAAAAABAAAAAADkFAAAdW5pdmVyc2FsLW5vLXZpZGVvL2ZsYXNoX3B1Ymxpc2hpbmdfc2V0dGluZ3MueG1sUEsBAgAAFAACAAgABr2CUA57xyBlAwAAlwwAACoAAAAAAAAAAQAAAAAAYRoAAHVuaXZlcnNhbC1uby12aWRlby9mbGFzaF9za2luX3NldHRpbmdzLnhtbFBLAQIAABQAAgAIAAa9glD65zdOKgUAAPIcAAAvAAAAAAAAAAEAAAAAAA4eAAB1bml2ZXJzYWwtbm8tdmlkZW8vaHRtbF9wdWJsaXNoaW5nX3NldHRpbmdzLnhtbFBLAQIAABQAAgAIAAa9glDsTFlStgEAAHoGAAAoAAAAAAAAAAEAAAAAAIUjAAB1bml2ZXJzYWwtbm8tdmlkZW8vaHRtbF9za2luX3NldHRpbmdzLmpzUEsBAgAAFAACAAgABr2CULjnPPJeAAAAYwAAACUAAAAAAAAAAQAAAAAAgSUAAHVuaXZlcnNhbC1uby12aWRlby9sb2NhbF9zZXR0aW5ncy54bWxQSwUGAAAAAA4ADgCIBAAAIiYAAAAA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ʾ\&quot;{58857F64-F778-46F3-A3E4-9740F72F057B}&quot;,&quot;C:\\Users\\Danny\\OneDrive - SD41\\Website\\M8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1422</TotalTime>
  <Words>838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Schoolbook</vt:lpstr>
      <vt:lpstr>Wingdings</vt:lpstr>
      <vt:lpstr>Wingdings 2</vt:lpstr>
      <vt:lpstr>Oriel</vt:lpstr>
      <vt:lpstr>Equation</vt:lpstr>
      <vt:lpstr>MathType 6.0 Equation</vt:lpstr>
      <vt:lpstr>Section 9.1  What is Volume?</vt:lpstr>
      <vt:lpstr>I) Volume of 3D Solids:</vt:lpstr>
      <vt:lpstr>Volume of a Box:</vt:lpstr>
      <vt:lpstr>How to calculate volume? </vt:lpstr>
      <vt:lpstr>PowerPoint Presentation</vt:lpstr>
      <vt:lpstr>Practice: Given the area of the base for each prism, find the volume of the solid: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9.1 Volumes</dc:title>
  <dc:creator>Danny Young</dc:creator>
  <cp:lastModifiedBy>Danny Young</cp:lastModifiedBy>
  <cp:revision>123</cp:revision>
  <dcterms:created xsi:type="dcterms:W3CDTF">2013-03-27T17:17:58Z</dcterms:created>
  <dcterms:modified xsi:type="dcterms:W3CDTF">2020-05-04T18:55:47Z</dcterms:modified>
</cp:coreProperties>
</file>